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6" r:id="rId4"/>
    <p:sldId id="284" r:id="rId5"/>
    <p:sldId id="279" r:id="rId6"/>
    <p:sldId id="290" r:id="rId7"/>
    <p:sldId id="293" r:id="rId8"/>
    <p:sldId id="283" r:id="rId9"/>
    <p:sldId id="264" r:id="rId10"/>
    <p:sldId id="265" r:id="rId11"/>
    <p:sldId id="292" r:id="rId12"/>
    <p:sldId id="285" r:id="rId13"/>
    <p:sldId id="273" r:id="rId14"/>
    <p:sldId id="291" r:id="rId15"/>
    <p:sldId id="294" r:id="rId16"/>
    <p:sldId id="298" r:id="rId17"/>
    <p:sldId id="299" r:id="rId18"/>
    <p:sldId id="297" r:id="rId19"/>
    <p:sldId id="288" r:id="rId20"/>
    <p:sldId id="300" r:id="rId21"/>
    <p:sldId id="301" r:id="rId22"/>
  </p:sldIdLst>
  <p:sldSz cx="9144000" cy="5715000" type="screen16x1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Gyulai Gergely" initials="DGG" lastIdx="1" clrIdx="0">
    <p:extLst>
      <p:ext uri="{19B8F6BF-5375-455C-9EA6-DF929625EA0E}">
        <p15:presenceInfo xmlns:p15="http://schemas.microsoft.com/office/powerpoint/2012/main" userId="Dr. Gyulai Gerge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0T10:44:49.72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3568" y="913286"/>
            <a:ext cx="7772400" cy="12250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281436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</a:t>
            </a:r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cím és 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55896" y="265428"/>
            <a:ext cx="7992888" cy="432048"/>
          </a:xfrm>
          <a:prstGeom prst="rect">
            <a:avLst/>
          </a:prstGeom>
        </p:spPr>
        <p:txBody>
          <a:bodyPr anchor="ctr"/>
          <a:lstStyle>
            <a:lvl1pPr algn="l">
              <a:defRPr sz="3700">
                <a:solidFill>
                  <a:schemeClr val="accent4"/>
                </a:solidFill>
              </a:defRPr>
            </a:lvl1pPr>
          </a:lstStyle>
          <a:p>
            <a:r>
              <a:rPr lang="hu-HU" smtClean="0"/>
              <a:t>FEJEZETCÍM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9352" y="1010388"/>
            <a:ext cx="7288992" cy="4007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79352" y="265212"/>
            <a:ext cx="7505016" cy="4752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27486"/>
            <a:ext cx="9144000" cy="1225021"/>
          </a:xfrm>
        </p:spPr>
        <p:txBody>
          <a:bodyPr/>
          <a:lstStyle/>
          <a:p>
            <a:r>
              <a:rPr lang="hu-HU" dirty="0" smtClean="0"/>
              <a:t>KOROSZTÁLYOS LÓGYAKORLATOK ÉRTÉKELÉSE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15291" y="1452507"/>
            <a:ext cx="6400800" cy="1460500"/>
          </a:xfrm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25000"/>
                  </a:schemeClr>
                </a:solidFill>
              </a:rPr>
              <a:t>Összeállította:</a:t>
            </a:r>
          </a:p>
          <a:p>
            <a:pPr algn="r"/>
            <a:r>
              <a:rPr lang="hu-HU" dirty="0" smtClean="0">
                <a:solidFill>
                  <a:schemeClr val="bg1">
                    <a:lumMod val="25000"/>
                  </a:schemeClr>
                </a:solidFill>
                <a:latin typeface="Edwardian Script ITC" panose="030303020407070D0804" pitchFamily="66" charset="0"/>
              </a:rPr>
              <a:t>Gyulai </a:t>
            </a:r>
            <a:r>
              <a:rPr lang="hu-HU" dirty="0">
                <a:solidFill>
                  <a:schemeClr val="bg1">
                    <a:lumMod val="25000"/>
                  </a:schemeClr>
                </a:solidFill>
                <a:latin typeface="Edwardian Script ITC" panose="030303020407070D0804" pitchFamily="66" charset="0"/>
              </a:rPr>
              <a:t>G</a:t>
            </a:r>
            <a:r>
              <a:rPr lang="hu-HU" dirty="0" smtClean="0">
                <a:solidFill>
                  <a:schemeClr val="bg1">
                    <a:lumMod val="25000"/>
                  </a:schemeClr>
                </a:solidFill>
                <a:latin typeface="Edwardian Script ITC" panose="030303020407070D0804" pitchFamily="66" charset="0"/>
              </a:rPr>
              <a:t>ergely</a:t>
            </a:r>
            <a:endParaRPr lang="hu-HU" dirty="0">
              <a:solidFill>
                <a:schemeClr val="bg1">
                  <a:lumMod val="25000"/>
                </a:schemeClr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4" name="Picture 3" descr="D:\Gyulai documentumok\TFSE gyermektorna\évértékelő\One-horsepower-tug-of-w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94" y="2781300"/>
            <a:ext cx="956128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79351" y="-26613"/>
            <a:ext cx="7986435" cy="4752528"/>
          </a:xfrm>
        </p:spPr>
        <p:txBody>
          <a:bodyPr/>
          <a:lstStyle/>
          <a:p>
            <a:pPr marL="0" indent="0" algn="ctr">
              <a:buNone/>
            </a:pPr>
            <a:r>
              <a:rPr lang="hu-HU" sz="2000" b="1" dirty="0" smtClean="0"/>
              <a:t>SK ló I/c kiegészítő (Magyar- Sivadó) vagy fordítva végrehajtása során, amennyiben tornász nem tud visszatérni a </a:t>
            </a:r>
            <a:r>
              <a:rPr lang="hu-HU" sz="2000" b="1" dirty="0" err="1" smtClean="0"/>
              <a:t>kh</a:t>
            </a:r>
            <a:r>
              <a:rPr lang="hu-HU" sz="2000" b="1" dirty="0" smtClean="0"/>
              <a:t>-be a bónusz első felét a levonások után megkaphatja.</a:t>
            </a:r>
            <a:endParaRPr lang="hu-HU" sz="2000" b="1" dirty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48722" y="2104572"/>
            <a:ext cx="8401792" cy="3243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dirty="0" smtClean="0"/>
              <a:t>Technikai- és tartás hibák</a:t>
            </a:r>
          </a:p>
          <a:p>
            <a:r>
              <a:rPr lang="hu-HU" sz="2000" dirty="0" smtClean="0"/>
              <a:t>Nyújtott testhelyzet hiánya </a:t>
            </a:r>
            <a:r>
              <a:rPr lang="hu-HU" sz="2000" dirty="0"/>
              <a:t>elülső és hátulsó holtponton </a:t>
            </a:r>
            <a:r>
              <a:rPr lang="hu-HU" sz="2000" dirty="0" smtClean="0"/>
              <a:t>esetenként </a:t>
            </a:r>
            <a:r>
              <a:rPr lang="hu-HU" sz="2000" b="1" dirty="0" smtClean="0">
                <a:solidFill>
                  <a:srgbClr val="FF0000"/>
                </a:solidFill>
              </a:rPr>
              <a:t>-0,3</a:t>
            </a:r>
          </a:p>
          <a:p>
            <a:r>
              <a:rPr lang="hu-HU" sz="2000" dirty="0" smtClean="0"/>
              <a:t>Ritmusvesztés </a:t>
            </a:r>
            <a:r>
              <a:rPr lang="hu-HU" sz="2000" dirty="0" smtClean="0">
                <a:solidFill>
                  <a:srgbClr val="FF0000"/>
                </a:solidFill>
              </a:rPr>
              <a:t>-0,1</a:t>
            </a:r>
          </a:p>
          <a:p>
            <a:r>
              <a:rPr lang="hu-HU" sz="2000" dirty="0" smtClean="0"/>
              <a:t>Késői lefogásból adódó elfordulás </a:t>
            </a:r>
            <a:r>
              <a:rPr lang="hu-HU" sz="2000" dirty="0" smtClean="0">
                <a:solidFill>
                  <a:srgbClr val="FF0000"/>
                </a:solidFill>
              </a:rPr>
              <a:t>-0,1</a:t>
            </a:r>
          </a:p>
          <a:p>
            <a:r>
              <a:rPr lang="hu-HU" sz="2000" dirty="0" smtClean="0"/>
              <a:t>Földi ló elfordult testhelyzet, könnyítés körönként </a:t>
            </a:r>
            <a:r>
              <a:rPr lang="hu-HU" sz="2000" dirty="0" smtClean="0">
                <a:solidFill>
                  <a:srgbClr val="FF0000"/>
                </a:solidFill>
              </a:rPr>
              <a:t>-0,1-0-3</a:t>
            </a:r>
          </a:p>
          <a:p>
            <a:r>
              <a:rPr lang="hu-HU" sz="2000" dirty="0" smtClean="0"/>
              <a:t>Tartáshibák lábfej, térd hajlítás, lábnyitás esetenként </a:t>
            </a:r>
            <a:r>
              <a:rPr lang="hu-HU" sz="2000" dirty="0" smtClean="0">
                <a:solidFill>
                  <a:srgbClr val="FF0000"/>
                </a:solidFill>
              </a:rPr>
              <a:t>-0,1-0,1-0,1</a:t>
            </a:r>
          </a:p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Kanyarlat</a:t>
            </a:r>
            <a:r>
              <a:rPr lang="hu-HU" sz="2000" dirty="0" smtClean="0"/>
              <a:t> 45 fok feletti végrehajtás alatt </a:t>
            </a:r>
            <a:r>
              <a:rPr lang="hu-HU" sz="2000" b="1" dirty="0" smtClean="0">
                <a:solidFill>
                  <a:srgbClr val="FF0000"/>
                </a:solidFill>
              </a:rPr>
              <a:t>-0,3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Olló kiterjedés</a:t>
            </a:r>
            <a:r>
              <a:rPr lang="hu-HU" sz="2000" dirty="0"/>
              <a:t>, lábfej a váll magasság alatt: </a:t>
            </a:r>
            <a:r>
              <a:rPr lang="hu-HU" sz="2000" dirty="0">
                <a:solidFill>
                  <a:srgbClr val="FF0000"/>
                </a:solidFill>
              </a:rPr>
              <a:t>-0,1 </a:t>
            </a:r>
            <a:r>
              <a:rPr lang="hu-HU" sz="2000" dirty="0"/>
              <a:t>csípő magasság alatt: </a:t>
            </a:r>
            <a:r>
              <a:rPr lang="hu-HU" sz="2000" dirty="0">
                <a:solidFill>
                  <a:srgbClr val="FF0000"/>
                </a:solidFill>
              </a:rPr>
              <a:t>-</a:t>
            </a:r>
            <a:r>
              <a:rPr lang="hu-HU" sz="2000" dirty="0" smtClean="0">
                <a:solidFill>
                  <a:srgbClr val="FF0000"/>
                </a:solidFill>
              </a:rPr>
              <a:t>0,3</a:t>
            </a:r>
          </a:p>
        </p:txBody>
      </p:sp>
    </p:spTree>
    <p:extLst>
      <p:ext uri="{BB962C8B-B14F-4D97-AF65-F5344CB8AC3E}">
        <p14:creationId xmlns:p14="http://schemas.microsoft.com/office/powerpoint/2010/main" val="32770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„E” eltérések a FIG </a:t>
            </a:r>
            <a:r>
              <a:rPr lang="hu-HU" dirty="0" err="1" smtClean="0"/>
              <a:t>cop</a:t>
            </a:r>
            <a:r>
              <a:rPr lang="hu-HU" dirty="0" smtClean="0"/>
              <a:t>. értékeitől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339" y="1010388"/>
            <a:ext cx="8604737" cy="421810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Pároskörök egyenes </a:t>
            </a:r>
            <a:r>
              <a:rPr lang="hu-HU" sz="2000" dirty="0"/>
              <a:t>testhelyzettől való eltérése </a:t>
            </a:r>
            <a:r>
              <a:rPr lang="hu-HU" sz="2000" dirty="0">
                <a:solidFill>
                  <a:srgbClr val="FF0000"/>
                </a:solidFill>
              </a:rPr>
              <a:t>-0,3-ig.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400" dirty="0" smtClean="0"/>
              <a:t> </a:t>
            </a: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514350" indent="-514350">
              <a:buAutoNum type="arabicPeriod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3556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Serdülő haladó</a:t>
            </a:r>
            <a:endParaRPr lang="hu-HU" dirty="0"/>
          </a:p>
        </p:txBody>
      </p:sp>
      <p:pic>
        <p:nvPicPr>
          <p:cNvPr id="4" name="Tartalom hely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1327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SERDÜLŐ HALADÓ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429" y="1111986"/>
            <a:ext cx="6560457" cy="4007352"/>
          </a:xfrm>
          <a:solidFill>
            <a:schemeClr val="accent1">
              <a:lumMod val="25000"/>
              <a:lumOff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ALAPGYAKORLAT</a:t>
            </a:r>
          </a:p>
          <a:p>
            <a:pPr marL="0" indent="0" algn="ctr">
              <a:buNone/>
            </a:pPr>
            <a:r>
              <a:rPr lang="hu-HU" sz="2400" dirty="0"/>
              <a:t>Olló-olló körind., </a:t>
            </a:r>
            <a:r>
              <a:rPr lang="hu-HU" sz="2400" dirty="0" err="1"/>
              <a:t>oldalv</a:t>
            </a:r>
            <a:r>
              <a:rPr lang="hu-HU" sz="2400" dirty="0"/>
              <a:t>, harántkör, kanyarlat.</a:t>
            </a:r>
          </a:p>
          <a:p>
            <a:pPr marL="0" indent="0" algn="ctr">
              <a:buNone/>
            </a:pPr>
            <a:r>
              <a:rPr lang="hu-HU" sz="2400" dirty="0" smtClean="0"/>
              <a:t>+ BÓNUSZ (0 v. 1 v. 2. v. 3 db)</a:t>
            </a:r>
          </a:p>
          <a:p>
            <a:pPr marL="0" indent="0" algn="ctr">
              <a:buNone/>
            </a:pPr>
            <a:endParaRPr lang="hu-HU" sz="2800" dirty="0" smtClean="0"/>
          </a:p>
          <a:p>
            <a:pPr marL="0" indent="0" algn="ctr">
              <a:buNone/>
            </a:pPr>
            <a:r>
              <a:rPr lang="hu-HU" dirty="0" smtClean="0"/>
              <a:t>-----------------------------------------------</a:t>
            </a:r>
          </a:p>
          <a:p>
            <a:pPr marL="0" indent="0" algn="ctr">
              <a:buNone/>
            </a:pPr>
            <a:r>
              <a:rPr lang="hu-HU" dirty="0" smtClean="0"/>
              <a:t>+ KIEGÉSZÍTŐ GYAKORLAT (3/1 DB)</a:t>
            </a:r>
          </a:p>
          <a:p>
            <a:pPr marL="0" indent="0" algn="ctr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673174" y="1264596"/>
          <a:ext cx="1675610" cy="1284051"/>
        </p:xfrm>
        <a:graphic>
          <a:graphicData uri="http://schemas.openxmlformats.org/drawingml/2006/table">
            <a:tbl>
              <a:tblPr/>
              <a:tblGrid>
                <a:gridCol w="1675610">
                  <a:extLst>
                    <a:ext uri="{9D8B030D-6E8A-4147-A177-3AD203B41FA5}">
                      <a16:colId xmlns:a16="http://schemas.microsoft.com/office/drawing/2014/main" val="1877874550"/>
                    </a:ext>
                  </a:extLst>
                </a:gridCol>
              </a:tblGrid>
              <a:tr h="1284051">
                <a:tc>
                  <a:txBody>
                    <a:bodyPr/>
                    <a:lstStyle/>
                    <a:p>
                      <a:r>
                        <a:rPr lang="hu-HU" sz="6000" dirty="0" smtClean="0"/>
                        <a:t>90%</a:t>
                      </a:r>
                      <a:endParaRPr lang="hu-HU" sz="6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55969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17181"/>
              </p:ext>
            </p:extLst>
          </p:nvPr>
        </p:nvGraphicFramePr>
        <p:xfrm>
          <a:off x="6673174" y="3751637"/>
          <a:ext cx="1675610" cy="1241087"/>
        </p:xfrm>
        <a:graphic>
          <a:graphicData uri="http://schemas.openxmlformats.org/drawingml/2006/table">
            <a:tbl>
              <a:tblPr/>
              <a:tblGrid>
                <a:gridCol w="1675610">
                  <a:extLst>
                    <a:ext uri="{9D8B030D-6E8A-4147-A177-3AD203B41FA5}">
                      <a16:colId xmlns:a16="http://schemas.microsoft.com/office/drawing/2014/main" val="1877874550"/>
                    </a:ext>
                  </a:extLst>
                </a:gridCol>
              </a:tblGrid>
              <a:tr h="1241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6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0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55969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1" y="2438404"/>
            <a:ext cx="7806843" cy="2249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10" y="2720757"/>
            <a:ext cx="7806843" cy="29330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0" y="3014064"/>
            <a:ext cx="7806844" cy="3868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9" y="4622835"/>
            <a:ext cx="8812396" cy="5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54380" y="0"/>
            <a:ext cx="8394535" cy="1768327"/>
          </a:xfrm>
        </p:spPr>
        <p:txBody>
          <a:bodyPr/>
          <a:lstStyle/>
          <a:p>
            <a:pPr marL="0" indent="0" algn="ctr">
              <a:buNone/>
            </a:pPr>
            <a:r>
              <a:rPr lang="hu-HU" sz="1800" b="1" dirty="0" smtClean="0"/>
              <a:t>A bónuszelemek </a:t>
            </a:r>
            <a:r>
              <a:rPr lang="hu-HU" sz="1800" b="1" dirty="0"/>
              <a:t>0,5 pontos értéke egy hibacsoporton belüli maximum 0,3 pontos levonásig adható meg, de </a:t>
            </a:r>
            <a:r>
              <a:rPr lang="hu-HU" sz="1800" b="1" dirty="0" smtClean="0"/>
              <a:t>összességében </a:t>
            </a:r>
            <a:r>
              <a:rPr lang="hu-HU" sz="1800" b="1" dirty="0"/>
              <a:t>maximum 0,5 pont hiba lehet az adott </a:t>
            </a:r>
            <a:r>
              <a:rPr lang="hu-HU" sz="1800" b="1" dirty="0" smtClean="0"/>
              <a:t>elemben</a:t>
            </a:r>
            <a:r>
              <a:rPr lang="hu-HU" sz="1800" b="1" dirty="0"/>
              <a:t>!</a:t>
            </a:r>
            <a:endParaRPr lang="hu-HU" sz="1800" b="1" dirty="0" smtClean="0"/>
          </a:p>
          <a:p>
            <a:pPr marL="0" indent="0" algn="ctr">
              <a:buNone/>
            </a:pPr>
            <a:r>
              <a:rPr lang="hu-HU" sz="1800" b="1" dirty="0" smtClean="0"/>
              <a:t>SH ló I/c kiegészítő (Magyar- Sivadó) vagy fordítva végrehajtása során, amennyiben tornász nem tud visszatérni a </a:t>
            </a:r>
            <a:r>
              <a:rPr lang="hu-HU" sz="1800" b="1" dirty="0" err="1" smtClean="0"/>
              <a:t>kh</a:t>
            </a:r>
            <a:r>
              <a:rPr lang="hu-HU" sz="1800" b="1" dirty="0" smtClean="0"/>
              <a:t>-be a bónusz első felét a levonások után megkaphatja.</a:t>
            </a:r>
            <a:endParaRPr lang="hu-HU" sz="1800" b="1" dirty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79351" y="1654633"/>
            <a:ext cx="7842992" cy="36503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dirty="0" smtClean="0"/>
              <a:t>Technikai- és tartás hibák</a:t>
            </a:r>
          </a:p>
          <a:p>
            <a:r>
              <a:rPr lang="hu-HU" sz="1400" dirty="0" smtClean="0"/>
              <a:t>Nyújtott testhelyzet hiánya </a:t>
            </a:r>
            <a:r>
              <a:rPr lang="hu-HU" sz="1400" dirty="0"/>
              <a:t>elülső és hátulsó holtponton </a:t>
            </a:r>
            <a:r>
              <a:rPr lang="hu-HU" sz="1400" dirty="0" smtClean="0"/>
              <a:t>esetenként </a:t>
            </a:r>
            <a:r>
              <a:rPr lang="hu-HU" sz="1400" dirty="0" smtClean="0">
                <a:solidFill>
                  <a:srgbClr val="FF0000"/>
                </a:solidFill>
              </a:rPr>
              <a:t>-0,1</a:t>
            </a:r>
          </a:p>
          <a:p>
            <a:r>
              <a:rPr lang="hu-HU" sz="1400" dirty="0" smtClean="0"/>
              <a:t>Késői lefogásból adódó elfordulás </a:t>
            </a:r>
            <a:r>
              <a:rPr lang="hu-HU" sz="1400" dirty="0" smtClean="0">
                <a:solidFill>
                  <a:srgbClr val="FF0000"/>
                </a:solidFill>
              </a:rPr>
              <a:t>-0,1</a:t>
            </a:r>
          </a:p>
          <a:p>
            <a:r>
              <a:rPr lang="hu-HU" sz="1400" dirty="0" smtClean="0"/>
              <a:t>Haránt körörök elfordult testhelyzet, könnyítés körönként </a:t>
            </a:r>
            <a:r>
              <a:rPr lang="hu-HU" sz="1400" dirty="0">
                <a:solidFill>
                  <a:srgbClr val="FF0000"/>
                </a:solidFill>
              </a:rPr>
              <a:t>-0,1 (15°-</a:t>
            </a:r>
            <a:r>
              <a:rPr lang="hu-HU" sz="1400" dirty="0" err="1">
                <a:solidFill>
                  <a:srgbClr val="FF0000"/>
                </a:solidFill>
              </a:rPr>
              <a:t>ig</a:t>
            </a:r>
            <a:r>
              <a:rPr lang="hu-HU" sz="1400" dirty="0">
                <a:solidFill>
                  <a:srgbClr val="FF0000"/>
                </a:solidFill>
              </a:rPr>
              <a:t>)-0,3 (30°-</a:t>
            </a:r>
            <a:r>
              <a:rPr lang="hu-HU" sz="1400" dirty="0" err="1">
                <a:solidFill>
                  <a:srgbClr val="FF0000"/>
                </a:solidFill>
              </a:rPr>
              <a:t>ig</a:t>
            </a:r>
            <a:r>
              <a:rPr lang="hu-HU" sz="1400" dirty="0">
                <a:solidFill>
                  <a:srgbClr val="FF0000"/>
                </a:solidFill>
              </a:rPr>
              <a:t>)-0,5 (45°-</a:t>
            </a:r>
            <a:r>
              <a:rPr lang="hu-HU" sz="1400" dirty="0" err="1">
                <a:solidFill>
                  <a:srgbClr val="FF0000"/>
                </a:solidFill>
              </a:rPr>
              <a:t>ig</a:t>
            </a:r>
            <a:r>
              <a:rPr lang="hu-HU" sz="1400" dirty="0">
                <a:solidFill>
                  <a:srgbClr val="FF0000"/>
                </a:solidFill>
              </a:rPr>
              <a:t>+ NR) </a:t>
            </a:r>
            <a:endParaRPr lang="hu-HU" sz="1400" dirty="0" smtClean="0">
              <a:solidFill>
                <a:srgbClr val="FF0000"/>
              </a:solidFill>
            </a:endParaRPr>
          </a:p>
          <a:p>
            <a:r>
              <a:rPr lang="hu-HU" sz="1400" dirty="0" smtClean="0"/>
              <a:t>Tartáshibák lábfej, térd hajlítás, lábnyitás esetenként </a:t>
            </a:r>
            <a:r>
              <a:rPr lang="hu-HU" sz="1400" dirty="0" smtClean="0">
                <a:solidFill>
                  <a:srgbClr val="FF0000"/>
                </a:solidFill>
              </a:rPr>
              <a:t>-0,1-0,1-0,1</a:t>
            </a:r>
          </a:p>
          <a:p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Kanyarlat</a:t>
            </a:r>
            <a:r>
              <a:rPr lang="hu-HU" sz="1400" dirty="0" smtClean="0"/>
              <a:t> 45 fok feletti végrehajtás alatt </a:t>
            </a:r>
            <a:r>
              <a:rPr lang="hu-HU" sz="1400" b="1" dirty="0" smtClean="0">
                <a:solidFill>
                  <a:srgbClr val="FF0000"/>
                </a:solidFill>
              </a:rPr>
              <a:t>-0,3</a:t>
            </a:r>
          </a:p>
          <a:p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Olló kiterjedés</a:t>
            </a:r>
            <a:r>
              <a:rPr lang="hu-HU" sz="1400" dirty="0"/>
              <a:t>, lábfej a váll magasság alatt: </a:t>
            </a:r>
            <a:r>
              <a:rPr lang="hu-HU" sz="1400" dirty="0">
                <a:solidFill>
                  <a:srgbClr val="FF0000"/>
                </a:solidFill>
              </a:rPr>
              <a:t>-0,1 </a:t>
            </a:r>
            <a:r>
              <a:rPr lang="hu-HU" sz="1400" dirty="0"/>
              <a:t>csípő magasság alatt: </a:t>
            </a:r>
            <a:r>
              <a:rPr lang="hu-HU" sz="1400" dirty="0">
                <a:solidFill>
                  <a:srgbClr val="FF0000"/>
                </a:solidFill>
              </a:rPr>
              <a:t>-</a:t>
            </a:r>
            <a:r>
              <a:rPr lang="hu-HU" sz="1400" dirty="0" smtClean="0">
                <a:solidFill>
                  <a:srgbClr val="FF0000"/>
                </a:solidFill>
              </a:rPr>
              <a:t>0,3</a:t>
            </a:r>
          </a:p>
          <a:p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Kanyarlat</a:t>
            </a:r>
            <a:r>
              <a:rPr lang="hu-HU" sz="1400" dirty="0"/>
              <a:t> </a:t>
            </a:r>
            <a:r>
              <a:rPr lang="hu-HU" sz="1400" dirty="0" smtClean="0"/>
              <a:t>kétkezes mellső (lebegőtámasz) hiánya: </a:t>
            </a:r>
            <a:r>
              <a:rPr lang="hu-HU" sz="1400" dirty="0" smtClean="0">
                <a:solidFill>
                  <a:srgbClr val="FF0000"/>
                </a:solidFill>
              </a:rPr>
              <a:t>-0,3</a:t>
            </a:r>
          </a:p>
          <a:p>
            <a:r>
              <a:rPr lang="hu-HU" sz="1400" dirty="0"/>
              <a:t>Szer </a:t>
            </a:r>
            <a:r>
              <a:rPr lang="hu-HU" sz="1400" dirty="0" smtClean="0"/>
              <a:t>érintése: </a:t>
            </a:r>
            <a:r>
              <a:rPr lang="hu-HU" sz="1400" dirty="0" smtClean="0">
                <a:solidFill>
                  <a:srgbClr val="FF0000"/>
                </a:solidFill>
              </a:rPr>
              <a:t>-0,1</a:t>
            </a:r>
            <a:r>
              <a:rPr lang="hu-HU" sz="1400" dirty="0" smtClean="0"/>
              <a:t>, 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ütközés</a:t>
            </a:r>
            <a:r>
              <a:rPr lang="hu-HU" sz="1400" dirty="0"/>
              <a:t> a </a:t>
            </a:r>
            <a:r>
              <a:rPr lang="hu-HU" sz="1400" dirty="0" smtClean="0"/>
              <a:t>szerrel </a:t>
            </a:r>
            <a:r>
              <a:rPr lang="hu-HU" sz="1400" dirty="0" smtClean="0">
                <a:solidFill>
                  <a:srgbClr val="FF0000"/>
                </a:solidFill>
              </a:rPr>
              <a:t>-0,5</a:t>
            </a:r>
            <a:r>
              <a:rPr lang="hu-HU" sz="1400" dirty="0" smtClean="0"/>
              <a:t> </a:t>
            </a:r>
            <a:r>
              <a:rPr lang="hu-HU" sz="1400" dirty="0"/>
              <a:t>stb.</a:t>
            </a:r>
          </a:p>
          <a:p>
            <a:r>
              <a:rPr lang="hu-HU" sz="1400" dirty="0" smtClean="0"/>
              <a:t>Esés, </a:t>
            </a: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ráesés:</a:t>
            </a:r>
            <a:r>
              <a:rPr lang="hu-HU" sz="1400" dirty="0" smtClean="0"/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-1,0</a:t>
            </a:r>
            <a:endParaRPr lang="hu-HU" sz="1400" dirty="0">
              <a:solidFill>
                <a:srgbClr val="FF0000"/>
              </a:solidFill>
            </a:endParaRPr>
          </a:p>
          <a:p>
            <a:r>
              <a:rPr lang="hu-HU" sz="1400" dirty="0"/>
              <a:t>Leugrás: 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lendület </a:t>
            </a: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erőből</a:t>
            </a:r>
            <a:r>
              <a:rPr lang="hu-HU" sz="1400" dirty="0" smtClean="0"/>
              <a:t>: </a:t>
            </a:r>
            <a:r>
              <a:rPr lang="hu-HU" sz="1400" dirty="0" smtClean="0">
                <a:solidFill>
                  <a:srgbClr val="FF0000"/>
                </a:solidFill>
              </a:rPr>
              <a:t>-0,1-0,3-0,5</a:t>
            </a:r>
            <a:endParaRPr lang="hu-HU" sz="1400" dirty="0"/>
          </a:p>
          <a:p>
            <a:r>
              <a:rPr lang="hu-HU" sz="1400" dirty="0" smtClean="0"/>
              <a:t>Közlendület: (-</a:t>
            </a:r>
            <a:r>
              <a:rPr lang="hu-HU" sz="1400" dirty="0">
                <a:solidFill>
                  <a:srgbClr val="FF0000"/>
                </a:solidFill>
              </a:rPr>
              <a:t>0,3-0,5</a:t>
            </a:r>
            <a:r>
              <a:rPr lang="hu-HU" sz="1400" dirty="0"/>
              <a:t>)</a:t>
            </a:r>
          </a:p>
          <a:p>
            <a:r>
              <a:rPr lang="hu-HU" sz="1400" dirty="0" smtClean="0"/>
              <a:t>Leérkezés hibái: </a:t>
            </a:r>
            <a:r>
              <a:rPr lang="hu-HU" sz="1400" dirty="0"/>
              <a:t>ellépés </a:t>
            </a:r>
            <a:r>
              <a:rPr lang="hu-HU" sz="1400" dirty="0" smtClean="0">
                <a:solidFill>
                  <a:srgbClr val="FF0000"/>
                </a:solidFill>
              </a:rPr>
              <a:t>-0,1-0,3</a:t>
            </a:r>
            <a:r>
              <a:rPr lang="hu-HU" sz="1400" dirty="0" smtClean="0"/>
              <a:t>, </a:t>
            </a:r>
            <a:r>
              <a:rPr lang="hu-HU" sz="1400" dirty="0"/>
              <a:t>nyitott </a:t>
            </a:r>
            <a:r>
              <a:rPr lang="hu-HU" sz="1400" dirty="0" smtClean="0"/>
              <a:t>lábak </a:t>
            </a:r>
            <a:r>
              <a:rPr lang="hu-HU" sz="1400" dirty="0" smtClean="0">
                <a:solidFill>
                  <a:srgbClr val="FF0000"/>
                </a:solidFill>
              </a:rPr>
              <a:t>-0,1-0,3-0,5 </a:t>
            </a:r>
            <a:r>
              <a:rPr lang="hu-HU" sz="1400" dirty="0" smtClean="0"/>
              <a:t>ferde érkezés: </a:t>
            </a:r>
            <a:r>
              <a:rPr lang="hu-HU" sz="1400" dirty="0" smtClean="0">
                <a:solidFill>
                  <a:srgbClr val="FF0000"/>
                </a:solidFill>
              </a:rPr>
              <a:t>-0,1</a:t>
            </a: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(45</a:t>
            </a:r>
            <a:r>
              <a:rPr lang="hu-HU" sz="1400" dirty="0">
                <a:solidFill>
                  <a:srgbClr val="FF0000"/>
                </a:solidFill>
              </a:rPr>
              <a:t>°-</a:t>
            </a:r>
            <a:r>
              <a:rPr lang="hu-HU" sz="1400" dirty="0" err="1">
                <a:solidFill>
                  <a:srgbClr val="FF0000"/>
                </a:solidFill>
              </a:rPr>
              <a:t>ig</a:t>
            </a:r>
            <a:r>
              <a:rPr lang="hu-HU" sz="1400" dirty="0" smtClean="0">
                <a:solidFill>
                  <a:srgbClr val="FF0000"/>
                </a:solidFill>
              </a:rPr>
              <a:t>)-0,3</a:t>
            </a: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(90°-</a:t>
            </a:r>
            <a:r>
              <a:rPr lang="hu-HU" sz="1400" dirty="0" err="1">
                <a:solidFill>
                  <a:srgbClr val="FF0000"/>
                </a:solidFill>
              </a:rPr>
              <a:t>ig</a:t>
            </a:r>
            <a:r>
              <a:rPr lang="hu-HU" sz="1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Visszalendülő</a:t>
            </a:r>
            <a:r>
              <a:rPr lang="hu-HU" sz="1400" dirty="0" smtClean="0"/>
              <a:t> lábak: </a:t>
            </a:r>
            <a:r>
              <a:rPr lang="hu-HU" sz="1400" dirty="0" smtClean="0">
                <a:solidFill>
                  <a:srgbClr val="FF0000"/>
                </a:solidFill>
              </a:rPr>
              <a:t>-0,1 (15°-</a:t>
            </a:r>
            <a:r>
              <a:rPr lang="hu-HU" sz="1400" dirty="0" err="1" smtClean="0">
                <a:solidFill>
                  <a:srgbClr val="FF0000"/>
                </a:solidFill>
              </a:rPr>
              <a:t>ig</a:t>
            </a:r>
            <a:r>
              <a:rPr lang="hu-HU" sz="1400" dirty="0" smtClean="0">
                <a:solidFill>
                  <a:srgbClr val="FF0000"/>
                </a:solidFill>
              </a:rPr>
              <a:t>)-0,3 (30°-</a:t>
            </a:r>
            <a:r>
              <a:rPr lang="hu-HU" sz="1400" dirty="0" err="1" smtClean="0">
                <a:solidFill>
                  <a:srgbClr val="FF0000"/>
                </a:solidFill>
              </a:rPr>
              <a:t>ig</a:t>
            </a:r>
            <a:r>
              <a:rPr lang="hu-HU" sz="1400" dirty="0" smtClean="0">
                <a:solidFill>
                  <a:srgbClr val="FF0000"/>
                </a:solidFill>
              </a:rPr>
              <a:t>)-0,5 (45°-</a:t>
            </a:r>
            <a:r>
              <a:rPr lang="hu-HU" sz="1400" dirty="0" err="1" smtClean="0">
                <a:solidFill>
                  <a:srgbClr val="FF0000"/>
                </a:solidFill>
              </a:rPr>
              <a:t>ig</a:t>
            </a:r>
            <a:r>
              <a:rPr lang="hu-HU" sz="1400" dirty="0" smtClean="0">
                <a:solidFill>
                  <a:srgbClr val="FF0000"/>
                </a:solidFill>
              </a:rPr>
              <a:t>+ NR) </a:t>
            </a:r>
            <a:endParaRPr lang="hu-HU" sz="1400" dirty="0">
              <a:solidFill>
                <a:srgbClr val="FF0000"/>
              </a:solidFill>
            </a:endParaRPr>
          </a:p>
          <a:p>
            <a:endParaRPr lang="hu-H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„E” eltérések a FIG </a:t>
            </a:r>
            <a:r>
              <a:rPr lang="hu-HU" dirty="0" err="1" smtClean="0"/>
              <a:t>cop</a:t>
            </a:r>
            <a:r>
              <a:rPr lang="hu-HU" dirty="0" smtClean="0"/>
              <a:t>. értékeitől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339" y="1010388"/>
            <a:ext cx="8604737" cy="421810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Pároskörök egyenes </a:t>
            </a:r>
            <a:r>
              <a:rPr lang="hu-HU" sz="2000" dirty="0"/>
              <a:t>testhelyzettől való eltérése </a:t>
            </a:r>
            <a:r>
              <a:rPr lang="hu-HU" sz="2000" dirty="0">
                <a:solidFill>
                  <a:srgbClr val="FF0000"/>
                </a:solidFill>
              </a:rPr>
              <a:t>-0,3-ig.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400" dirty="0" smtClean="0"/>
              <a:t> </a:t>
            </a: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514350" indent="-514350">
              <a:buAutoNum type="arabicPeriod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249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Kadet</a:t>
            </a:r>
            <a:endParaRPr lang="hu-HU" dirty="0"/>
          </a:p>
        </p:txBody>
      </p:sp>
      <p:pic>
        <p:nvPicPr>
          <p:cNvPr id="4" name="Tartalom hely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1327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Kadet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429" y="1111986"/>
            <a:ext cx="8167355" cy="4007352"/>
          </a:xfrm>
          <a:solidFill>
            <a:schemeClr val="accent1">
              <a:lumMod val="25000"/>
              <a:lumOff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FIG junior szabályok és szerméret szerint</a:t>
            </a:r>
          </a:p>
          <a:p>
            <a:pPr marL="0" indent="0" algn="ctr">
              <a:buNone/>
            </a:pPr>
            <a:r>
              <a:rPr lang="hu-HU" sz="2800" dirty="0" smtClean="0"/>
              <a:t>4 elemcsoport kötelező</a:t>
            </a:r>
          </a:p>
          <a:p>
            <a:pPr marL="0" indent="0" algn="ctr">
              <a:buNone/>
            </a:pPr>
            <a:r>
              <a:rPr lang="hu-HU" dirty="0" smtClean="0"/>
              <a:t>-----------------------------------------------</a:t>
            </a:r>
          </a:p>
          <a:p>
            <a:pPr marL="0" indent="0" algn="ctr">
              <a:buNone/>
            </a:pPr>
            <a:r>
              <a:rPr lang="hu-HU" dirty="0" smtClean="0"/>
              <a:t>Bónusz lehetőségek (7+1 elem között beépítve)</a:t>
            </a:r>
          </a:p>
          <a:p>
            <a:pPr marL="0" indent="0" algn="ctr">
              <a:buNone/>
            </a:pPr>
            <a:r>
              <a:rPr lang="hu-HU" sz="1600" dirty="0" smtClean="0"/>
              <a:t>0,3 ill. 0,5 pont hibahatárig fogadható el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16" y="3676276"/>
            <a:ext cx="5478847" cy="12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„E” eltérések a FIG </a:t>
            </a:r>
            <a:r>
              <a:rPr lang="hu-HU" dirty="0" err="1" smtClean="0"/>
              <a:t>cop</a:t>
            </a:r>
            <a:r>
              <a:rPr lang="hu-HU" dirty="0" smtClean="0"/>
              <a:t>. értékeitől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339" y="1010388"/>
            <a:ext cx="8604737" cy="4218104"/>
          </a:xfrm>
        </p:spPr>
        <p:txBody>
          <a:bodyPr/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400" dirty="0" smtClean="0"/>
              <a:t> </a:t>
            </a: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514350" indent="-514350">
              <a:buAutoNum type="arabicPeriod"/>
            </a:pP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18" y="1010388"/>
            <a:ext cx="6130268" cy="172580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71017" y="1489571"/>
            <a:ext cx="398553" cy="43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09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Önellenőrző kérdések</a:t>
            </a:r>
            <a:endParaRPr lang="hu-HU" dirty="0"/>
          </a:p>
        </p:txBody>
      </p:sp>
      <p:sp>
        <p:nvSpPr>
          <p:cNvPr id="4" name="Tartalom helye 2"/>
          <p:cNvSpPr txBox="1">
            <a:spLocks noGrp="1"/>
          </p:cNvSpPr>
          <p:nvPr>
            <p:ph idx="1"/>
          </p:nvPr>
        </p:nvSpPr>
        <p:spPr>
          <a:xfrm>
            <a:off x="200026" y="838938"/>
            <a:ext cx="8148758" cy="298194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/>
              <a:t>Mennyi a levonás az alapgyakorlat hiányos bemutatása esetén? </a:t>
            </a:r>
          </a:p>
          <a:p>
            <a:r>
              <a:rPr lang="hu-HU" sz="2400" dirty="0" smtClean="0"/>
              <a:t>Mennyi a levonás a kiegészítő gyakorlat hiányos vagy betoldott bemutatása esetén?</a:t>
            </a:r>
            <a:r>
              <a:rPr lang="hu-HU" sz="2400" dirty="0"/>
              <a:t> </a:t>
            </a:r>
            <a:r>
              <a:rPr lang="hu-HU" sz="2400" dirty="0" smtClean="0"/>
              <a:t>(pl.: </a:t>
            </a:r>
            <a:r>
              <a:rPr lang="hu-HU" sz="2400" dirty="0" err="1" smtClean="0"/>
              <a:t>GyH</a:t>
            </a:r>
            <a:r>
              <a:rPr lang="hu-HU" sz="2400" dirty="0" smtClean="0"/>
              <a:t> kopasz lovon 10 helyett 9 vagy 11 kör a 2 pontos választható gyakorlat esetén)</a:t>
            </a:r>
          </a:p>
          <a:p>
            <a:r>
              <a:rPr lang="hu-HU" sz="2400" dirty="0" smtClean="0"/>
              <a:t>A kiegészítő gyakorlat hibás bemutatása okozhat-e levonást az alapgyakorlatból? </a:t>
            </a:r>
            <a:endParaRPr lang="hu-HU" sz="2400" dirty="0"/>
          </a:p>
          <a:p>
            <a:pPr marL="0" indent="0">
              <a:buFont typeface="Arial" pitchFamily="34" charset="0"/>
              <a:buNone/>
            </a:pPr>
            <a:endParaRPr lang="hu-HU" dirty="0" smtClean="0"/>
          </a:p>
          <a:p>
            <a:pPr marL="0" indent="0">
              <a:buFont typeface="Arial" pitchFamily="34" charset="0"/>
              <a:buNone/>
            </a:pPr>
            <a:endParaRPr lang="hu-HU" dirty="0" smtClean="0"/>
          </a:p>
          <a:p>
            <a:pPr marL="0" indent="0">
              <a:buFont typeface="Arial" pitchFamily="34" charset="0"/>
              <a:buNone/>
            </a:pPr>
            <a:endParaRPr lang="hu-HU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38" y="3220076"/>
            <a:ext cx="3313211" cy="19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804" y="233419"/>
            <a:ext cx="7992888" cy="432048"/>
          </a:xfrm>
        </p:spPr>
        <p:txBody>
          <a:bodyPr/>
          <a:lstStyle/>
          <a:p>
            <a:r>
              <a:rPr lang="hu-HU" sz="3000" dirty="0" smtClean="0"/>
              <a:t>Tartalom</a:t>
            </a:r>
            <a:endParaRPr lang="hu-HU" sz="30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14079"/>
              </p:ext>
            </p:extLst>
          </p:nvPr>
        </p:nvGraphicFramePr>
        <p:xfrm>
          <a:off x="243626" y="3641077"/>
          <a:ext cx="8871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83">
                  <a:extLst>
                    <a:ext uri="{9D8B030D-6E8A-4147-A177-3AD203B41FA5}">
                      <a16:colId xmlns:a16="http://schemas.microsoft.com/office/drawing/2014/main" val="400548937"/>
                    </a:ext>
                  </a:extLst>
                </a:gridCol>
                <a:gridCol w="1045774">
                  <a:extLst>
                    <a:ext uri="{9D8B030D-6E8A-4147-A177-3AD203B41FA5}">
                      <a16:colId xmlns:a16="http://schemas.microsoft.com/office/drawing/2014/main" val="2076095648"/>
                    </a:ext>
                  </a:extLst>
                </a:gridCol>
                <a:gridCol w="1811655">
                  <a:extLst>
                    <a:ext uri="{9D8B030D-6E8A-4147-A177-3AD203B41FA5}">
                      <a16:colId xmlns:a16="http://schemas.microsoft.com/office/drawing/2014/main" val="1177635434"/>
                    </a:ext>
                  </a:extLst>
                </a:gridCol>
                <a:gridCol w="1942465">
                  <a:extLst>
                    <a:ext uri="{9D8B030D-6E8A-4147-A177-3AD203B41FA5}">
                      <a16:colId xmlns:a16="http://schemas.microsoft.com/office/drawing/2014/main" val="111684901"/>
                    </a:ext>
                  </a:extLst>
                </a:gridCol>
                <a:gridCol w="685381">
                  <a:extLst>
                    <a:ext uri="{9D8B030D-6E8A-4147-A177-3AD203B41FA5}">
                      <a16:colId xmlns:a16="http://schemas.microsoft.com/office/drawing/2014/main" val="2296664935"/>
                    </a:ext>
                  </a:extLst>
                </a:gridCol>
                <a:gridCol w="1629508">
                  <a:extLst>
                    <a:ext uri="{9D8B030D-6E8A-4147-A177-3AD203B41FA5}">
                      <a16:colId xmlns:a16="http://schemas.microsoft.com/office/drawing/2014/main" val="3114530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korosztály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Bón</a:t>
                      </a:r>
                      <a:r>
                        <a:rPr lang="hu-HU" baseline="0" dirty="0" smtClean="0"/>
                        <a:t> (db)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Bón</a:t>
                      </a:r>
                      <a:r>
                        <a:rPr lang="hu-HU" dirty="0" smtClean="0"/>
                        <a:t> (pont érték)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Kiegészítő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gyak</a:t>
                      </a:r>
                      <a:r>
                        <a:rPr lang="hu-HU" baseline="0" dirty="0" smtClean="0"/>
                        <a:t>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„E”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össz</a:t>
                      </a:r>
                      <a:r>
                        <a:rPr lang="hu-HU" baseline="0" dirty="0" smtClean="0"/>
                        <a:t>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7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Gyermek haladó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1,00</a:t>
                      </a:r>
                      <a:r>
                        <a:rPr lang="hu-HU" baseline="0" dirty="0" smtClean="0"/>
                        <a:t> v. </a:t>
                      </a:r>
                      <a:r>
                        <a:rPr lang="hu-HU" dirty="0" smtClean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15,00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03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Serdülő</a:t>
                      </a:r>
                      <a:r>
                        <a:rPr lang="hu-HU" baseline="0" dirty="0" smtClean="0"/>
                        <a:t> kezdő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1,5 (0,5+0,5+0,5)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1,00 v. 2,00</a:t>
                      </a:r>
                      <a:r>
                        <a:rPr lang="hu-HU" baseline="0" dirty="0" smtClean="0"/>
                        <a:t> v. 3,00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17,50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17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Serdülő haladó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1,5 (0,5+0,5+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0,5</a:t>
                      </a:r>
                      <a:r>
                        <a:rPr lang="hu-H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1,00 v. 2,00</a:t>
                      </a:r>
                      <a:r>
                        <a:rPr lang="hu-HU" baseline="0" dirty="0" smtClean="0"/>
                        <a:t> v. 3,00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17,50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145544"/>
                  </a:ext>
                </a:extLst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02247"/>
              </p:ext>
            </p:extLst>
          </p:nvPr>
        </p:nvGraphicFramePr>
        <p:xfrm>
          <a:off x="214319" y="2023600"/>
          <a:ext cx="892968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018">
                  <a:extLst>
                    <a:ext uri="{9D8B030D-6E8A-4147-A177-3AD203B41FA5}">
                      <a16:colId xmlns:a16="http://schemas.microsoft.com/office/drawing/2014/main" val="1170519438"/>
                    </a:ext>
                  </a:extLst>
                </a:gridCol>
                <a:gridCol w="5794337">
                  <a:extLst>
                    <a:ext uri="{9D8B030D-6E8A-4147-A177-3AD203B41FA5}">
                      <a16:colId xmlns:a16="http://schemas.microsoft.com/office/drawing/2014/main" val="3397186582"/>
                    </a:ext>
                  </a:extLst>
                </a:gridCol>
                <a:gridCol w="1210326">
                  <a:extLst>
                    <a:ext uri="{9D8B030D-6E8A-4147-A177-3AD203B41FA5}">
                      <a16:colId xmlns:a16="http://schemas.microsoft.com/office/drawing/2014/main" val="4108042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korosztály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Alapgyakorlat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3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Gyermek haladó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Pároskör</a:t>
                      </a:r>
                      <a:r>
                        <a:rPr lang="hu-HU" baseline="0" dirty="0" smtClean="0"/>
                        <a:t> gombán 10x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3,00</a:t>
                      </a:r>
                      <a:r>
                        <a:rPr lang="hu-HU" baseline="0" dirty="0" smtClean="0"/>
                        <a:t> pont</a:t>
                      </a:r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0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Serdülő</a:t>
                      </a:r>
                      <a:r>
                        <a:rPr lang="hu-HU" baseline="0" dirty="0" smtClean="0"/>
                        <a:t> kezdő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Olló-olló-olló </a:t>
                      </a:r>
                      <a:r>
                        <a:rPr lang="hu-HU" dirty="0" err="1" smtClean="0"/>
                        <a:t>eléfogással</a:t>
                      </a:r>
                      <a:r>
                        <a:rPr lang="hu-HU" dirty="0" smtClean="0"/>
                        <a:t>, pároskör 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3,00</a:t>
                      </a:r>
                      <a:r>
                        <a:rPr lang="hu-HU" baseline="0" dirty="0" smtClean="0"/>
                        <a:t> pont</a:t>
                      </a:r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08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Serdülő haladó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Olló-olló körindítás,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err="1" smtClean="0"/>
                        <a:t>oldalv</a:t>
                      </a:r>
                      <a:r>
                        <a:rPr lang="hu-HU" dirty="0" smtClean="0"/>
                        <a:t>, harántkör,(</a:t>
                      </a:r>
                      <a:r>
                        <a:rPr lang="hu-HU" dirty="0" err="1" smtClean="0"/>
                        <a:t>n.k</a:t>
                      </a:r>
                      <a:r>
                        <a:rPr lang="hu-HU" dirty="0" smtClean="0"/>
                        <a:t>) kanyarlat.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3,00</a:t>
                      </a:r>
                      <a:r>
                        <a:rPr lang="hu-HU" baseline="0" dirty="0" smtClean="0"/>
                        <a:t>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3356"/>
                  </a:ext>
                </a:extLst>
              </a:tr>
            </a:tbl>
          </a:graphicData>
        </a:graphic>
      </p:graphicFrame>
      <p:pic>
        <p:nvPicPr>
          <p:cNvPr id="7" name="Picture 2" descr="D:\Dokumentumok\GYULAI Gergely\Gimnasztika (edzői)\49655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6" y="728650"/>
            <a:ext cx="1263776" cy="12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rtalom hely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0393"/>
              </p:ext>
            </p:extLst>
          </p:nvPr>
        </p:nvGraphicFramePr>
        <p:xfrm>
          <a:off x="2326821" y="275795"/>
          <a:ext cx="6490607" cy="1705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215">
                  <a:extLst>
                    <a:ext uri="{9D8B030D-6E8A-4147-A177-3AD203B41FA5}">
                      <a16:colId xmlns:a16="http://schemas.microsoft.com/office/drawing/2014/main" val="1827969321"/>
                    </a:ext>
                  </a:extLst>
                </a:gridCol>
                <a:gridCol w="3796392">
                  <a:extLst>
                    <a:ext uri="{9D8B030D-6E8A-4147-A177-3AD203B41FA5}">
                      <a16:colId xmlns:a16="http://schemas.microsoft.com/office/drawing/2014/main" val="3465398217"/>
                    </a:ext>
                  </a:extLst>
                </a:gridCol>
              </a:tblGrid>
              <a:tr h="254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Korosztályos lógyakorlatok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Évfolyam (2022-ben)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828678"/>
                  </a:ext>
                </a:extLst>
              </a:tr>
              <a:tr h="254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Gyermek haladó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10-11 (2012-2011) A+ 1kieg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668459"/>
                  </a:ext>
                </a:extLst>
              </a:tr>
              <a:tr h="37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Serdülő kezdő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12-13 (2010-2009) A+0-3 bón+1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kieg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19000"/>
                  </a:ext>
                </a:extLst>
              </a:tr>
              <a:tr h="37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Serdülő haladó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13-14 (2009-2008) A+0-3 bón+1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kieg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41039"/>
                  </a:ext>
                </a:extLst>
              </a:tr>
              <a:tr h="37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Kadet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8055" algn="l"/>
                        </a:tabLst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15-16 (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2007-2006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FIG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.+0-4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bón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504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2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Levonások, elemzések GYH, SK, SH</a:t>
            </a:r>
            <a:endParaRPr lang="hu-HU" dirty="0"/>
          </a:p>
        </p:txBody>
      </p:sp>
      <p:pic>
        <p:nvPicPr>
          <p:cNvPr id="4" name="Tartalom helye 3" descr="D:\Gyulai documentumok\Versenybíráskodás\1 Bíróbizottság Hazai, Nemzetközi versenybírói megbízások\2022\Hazai Bíróképzés 2022.03.26\ló bírói vizsgára\1 BIROI_GYRM_HALADO_LO\2 csíphajlítá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2" y="883435"/>
            <a:ext cx="1670858" cy="132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D:\Gyulai documentumok\Versenybíráskodás\1 Bíróbizottság Hazai, Nemzetközi versenybírói megbízások\2022\Hazai Bíróképzés 2022.03.26\ló bírói vizsgára\1 BIROI_GYRM_HALADO_LO\1 nyitott lá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60" y="1675155"/>
            <a:ext cx="1344295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D:\Gyulai documentumok\Versenybíráskodás\1 Bíróbizottság Hazai, Nemzetközi versenybírói megbízások\2022\Hazai Bíróképzés 2022.03.26\ló bírói vizsgára\1 BIROI_GYRM_HALADO_LO\2 hajlított tér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70" y="569232"/>
            <a:ext cx="1201420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D:\Gyulai documentumok\Versenybíráskodás\1 Bíróbizottság Hazai, Nemzetközi versenybírói megbízások\2022\Hazai Bíróképzés 2022.03.26\ló bírói vizsgára\1 BIROI_GYRM_HALADO_LO\5 lábnyitás elfordult helyze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0" y="792434"/>
            <a:ext cx="1991995" cy="110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D:\Gyulai documentumok\Versenybíráskodás\1 Bíróbizottság Hazai, Nemzetközi versenybírói megbízások\2022\Hazai Bíróképzés 2022.03.26\ló bírói vizsgára\1 BIROI_GYRM_HALADO_LO\8 testhelyze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0" y="2124982"/>
            <a:ext cx="2096770" cy="135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D:\Gyulai documentumok\Versenybíráskodás\1 Bíróbizottság Hazai, Nemzetközi versenybírói megbízások\2022\Hazai Bíróképzés 2022.03.26\ló bírói vizsgára\1 BIROI_GYRM_HALADO_LO\6 kiterjedé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60" y="804182"/>
            <a:ext cx="937895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D:\Gyulai documentumok\Versenybíráskodás\1 Bíróbizottság Hazai, Nemzetközi versenybírói megbízások\2022\Hazai Bíróképzés 2022.03.26\ló bírói vizsgára\2 BIROI_SRD_KEZDO_LO\1 olló kiterjedé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58" y="830936"/>
            <a:ext cx="1546860" cy="116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D:\Gyulai documentumok\Versenybíráskodás\1 Bíróbizottság Hazai, Nemzetközi versenybírói megbízások\2022\Hazai Bíróképzés 2022.03.26\ló bírói vizsgára\2 BIROI_SRD_KEZDO_LO\2 nyújtott kö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82" y="2258442"/>
            <a:ext cx="1334135" cy="113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 descr="D:\Gyulai documentumok\Versenybíráskodás\1 Bíróbizottság Hazai, Nemzetközi versenybírói megbízások\2022\Hazai Bíróképzés 2022.03.26\ló bírói vizsgára\2 BIROI_SRD_KEZDO_LO\3 olló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48" y="2050913"/>
            <a:ext cx="180594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 descr="D:\Gyulai documentumok\Versenybíráskodás\1 Bíróbizottság Hazai, Nemzetközi versenybírói megbízások\2022\Hazai Bíróképzés 2022.03.26\ló bírói vizsgára\2 BIROI_SRD_KEZDO_LO\6 haránt k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" y="2551965"/>
            <a:ext cx="2096135" cy="12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 descr="D:\Gyulai documentumok\Versenybíráskodás\1 Bíróbizottság Hazai, Nemzetközi versenybírói megbízások\2022\Hazai Bíróképzés 2022.03.26\ló bírói vizsgára\2 BIROI_SRD_KEZDO_LO\5 lábnyit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14" y="3389377"/>
            <a:ext cx="1877695" cy="151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 descr="D:\Gyulai documentumok\Versenybíráskodás\1 Bíróbizottság Hazai, Nemzetközi versenybírói megbízások\2022\Hazai Bíróképzés 2022.03.26\ló bírói vizsgára\2 BIROI_SRD_KEZDO_LO\10 Sivi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03" y="3486367"/>
            <a:ext cx="1859915" cy="19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Kép 16" descr="D:\Gyulai documentumok\Versenybíráskodás\1 Bíróbizottság Hazai, Nemzetközi versenybírói megbízások\2022\Hazai Bíróképzés 2022.03.26\ló bírói vizsgára\3 BIROI_SRD_HALADO_LO\6 leugr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9" y="3991192"/>
            <a:ext cx="1934210" cy="145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55" y="3555857"/>
            <a:ext cx="2325189" cy="2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9351" y="1010388"/>
            <a:ext cx="8213105" cy="400735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Köszönöm a figyelmet!</a:t>
            </a:r>
          </a:p>
          <a:p>
            <a:pPr marL="0" indent="0">
              <a:buNone/>
            </a:pPr>
            <a:r>
              <a:rPr lang="hu-HU" dirty="0" smtClean="0"/>
              <a:t>Utánpótlás ló videók mellékelve kiértékeléssel!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640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96238"/>
              </p:ext>
            </p:extLst>
          </p:nvPr>
        </p:nvGraphicFramePr>
        <p:xfrm>
          <a:off x="379413" y="265113"/>
          <a:ext cx="75057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val="45574588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3871418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„D” értékek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4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Alapgyakorlat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3,00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23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Bónusz                                 0-1-2-3-4 db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0,5 pont/db*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8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Kiegészítő gyakorlat</a:t>
                      </a:r>
                      <a:r>
                        <a:rPr lang="hu-HU" baseline="0" dirty="0" smtClean="0"/>
                        <a:t> 0-</a:t>
                      </a:r>
                      <a:r>
                        <a:rPr lang="hu-HU" dirty="0" smtClean="0"/>
                        <a:t>1-2-3 db közül </a:t>
                      </a:r>
                    </a:p>
                    <a:p>
                      <a:r>
                        <a:rPr lang="hu-HU" b="1" dirty="0" smtClean="0"/>
                        <a:t>1 db választható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1,0-2,0-3,0 pont/db</a:t>
                      </a:r>
                    </a:p>
                    <a:p>
                      <a:r>
                        <a:rPr lang="hu-HU" dirty="0" smtClean="0"/>
                        <a:t>Levonás</a:t>
                      </a:r>
                      <a:r>
                        <a:rPr lang="hu-HU" baseline="0" dirty="0" smtClean="0"/>
                        <a:t> után megmaradó hozzáadódik az alapgyakorlathoz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9330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71" y="3400231"/>
            <a:ext cx="1847204" cy="182136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77729" y="2476901"/>
            <a:ext cx="813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*</a:t>
            </a:r>
            <a:r>
              <a:rPr lang="hu-HU" b="1" dirty="0" smtClean="0"/>
              <a:t>A </a:t>
            </a:r>
            <a:r>
              <a:rPr lang="hu-HU" b="1" dirty="0"/>
              <a:t>bónuszelemek 0,5 pontos értéke egy hibacsoporton belüli maximum 0,3 pontos levonásig adható meg, de összességében maximum 0,5 pont hiba lehet az adott elemben!</a:t>
            </a:r>
          </a:p>
        </p:txBody>
      </p:sp>
    </p:spTree>
    <p:extLst>
      <p:ext uri="{BB962C8B-B14F-4D97-AF65-F5344CB8AC3E}">
        <p14:creationId xmlns:p14="http://schemas.microsoft.com/office/powerpoint/2010/main" val="16006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570038"/>
            <a:ext cx="2143125" cy="2143125"/>
          </a:xfrm>
        </p:spPr>
      </p:pic>
      <p:sp>
        <p:nvSpPr>
          <p:cNvPr id="4" name="Tartalom helye 1"/>
          <p:cNvSpPr txBox="1">
            <a:spLocks/>
          </p:cNvSpPr>
          <p:nvPr/>
        </p:nvSpPr>
        <p:spPr>
          <a:xfrm>
            <a:off x="379352" y="265212"/>
            <a:ext cx="7505016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u-HU" dirty="0" smtClean="0"/>
              <a:t>Gyermek haladó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7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GYERMEK HALADÓ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752" y="1010388"/>
            <a:ext cx="6554266" cy="4007352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ALAPGYAKORLAT: pároskör 10x </a:t>
            </a:r>
            <a:r>
              <a:rPr lang="hu-HU" sz="2800" strike="sngStrike" dirty="0" smtClean="0"/>
              <a:t>BÓNUSZ </a:t>
            </a:r>
          </a:p>
          <a:p>
            <a:pPr marL="0" indent="0" algn="ctr">
              <a:buNone/>
            </a:pPr>
            <a:r>
              <a:rPr lang="hu-HU" sz="2800" dirty="0" smtClean="0"/>
              <a:t>-----------------------------------------------</a:t>
            </a:r>
          </a:p>
          <a:p>
            <a:pPr marL="0" indent="0" algn="ctr">
              <a:buNone/>
            </a:pPr>
            <a:r>
              <a:rPr lang="hu-HU" sz="2800" dirty="0" smtClean="0"/>
              <a:t>+ 1 KIEGÉSZÍTŐ GYAKORLAT választható</a:t>
            </a:r>
          </a:p>
          <a:p>
            <a:pPr marL="514350" indent="-514350">
              <a:buAutoNum type="arabicPeriod"/>
            </a:pPr>
            <a:r>
              <a:rPr lang="hu-HU" sz="2800" dirty="0" smtClean="0"/>
              <a:t>Kör </a:t>
            </a:r>
            <a:r>
              <a:rPr lang="hu-HU" sz="2800" dirty="0" smtClean="0"/>
              <a:t>3x, ORSÓ, </a:t>
            </a:r>
            <a:r>
              <a:rPr lang="hu-HU" sz="2800" dirty="0"/>
              <a:t>kör </a:t>
            </a:r>
            <a:r>
              <a:rPr lang="hu-HU" sz="2800" dirty="0" smtClean="0"/>
              <a:t>3x </a:t>
            </a:r>
            <a:r>
              <a:rPr lang="hu-HU" sz="2800" dirty="0" err="1">
                <a:solidFill>
                  <a:srgbClr val="FF0000"/>
                </a:solidFill>
              </a:rPr>
              <a:t>max</a:t>
            </a:r>
            <a:r>
              <a:rPr lang="hu-HU" sz="2800" dirty="0">
                <a:solidFill>
                  <a:srgbClr val="FF0000"/>
                </a:solidFill>
              </a:rPr>
              <a:t>. 1,00 </a:t>
            </a:r>
            <a:r>
              <a:rPr lang="hu-HU" sz="2800" dirty="0" smtClean="0">
                <a:solidFill>
                  <a:srgbClr val="FF0000"/>
                </a:solidFill>
              </a:rPr>
              <a:t>pont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rgbClr val="FF0000"/>
                </a:solidFill>
              </a:rPr>
              <a:t>Orsó </a:t>
            </a:r>
            <a:r>
              <a:rPr lang="hu-HU" sz="2800" b="1" dirty="0">
                <a:solidFill>
                  <a:srgbClr val="FF0000"/>
                </a:solidFill>
              </a:rPr>
              <a:t>3. körben (hátsó helyzetben indul)</a:t>
            </a:r>
          </a:p>
          <a:p>
            <a:pPr marL="0" indent="0" algn="ctr">
              <a:buNone/>
            </a:pPr>
            <a:r>
              <a:rPr lang="hu-HU" sz="2800" dirty="0" smtClean="0"/>
              <a:t>vagy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2</a:t>
            </a:r>
            <a:r>
              <a:rPr lang="hu-HU" sz="2800" dirty="0"/>
              <a:t>. Haránt </a:t>
            </a:r>
            <a:r>
              <a:rPr lang="hu-HU" sz="2800" dirty="0" smtClean="0"/>
              <a:t>pároskör </a:t>
            </a:r>
            <a:r>
              <a:rPr lang="hu-HU" sz="2800" dirty="0"/>
              <a:t>10 x </a:t>
            </a:r>
            <a:r>
              <a:rPr lang="hu-HU" sz="2800" dirty="0" err="1" smtClean="0">
                <a:solidFill>
                  <a:srgbClr val="FF0000"/>
                </a:solidFill>
              </a:rPr>
              <a:t>max</a:t>
            </a:r>
            <a:r>
              <a:rPr lang="hu-HU" sz="2800" dirty="0">
                <a:solidFill>
                  <a:srgbClr val="FF0000"/>
                </a:solidFill>
              </a:rPr>
              <a:t>. 2,00 pont</a:t>
            </a:r>
          </a:p>
          <a:p>
            <a:pPr marL="0" indent="0" algn="ctr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9844"/>
              </p:ext>
            </p:extLst>
          </p:nvPr>
        </p:nvGraphicFramePr>
        <p:xfrm>
          <a:off x="6824375" y="1010388"/>
          <a:ext cx="2092663" cy="874835"/>
        </p:xfrm>
        <a:graphic>
          <a:graphicData uri="http://schemas.openxmlformats.org/drawingml/2006/table">
            <a:tbl>
              <a:tblPr/>
              <a:tblGrid>
                <a:gridCol w="2092663">
                  <a:extLst>
                    <a:ext uri="{9D8B030D-6E8A-4147-A177-3AD203B41FA5}">
                      <a16:colId xmlns:a16="http://schemas.microsoft.com/office/drawing/2014/main" val="1877874550"/>
                    </a:ext>
                  </a:extLst>
                </a:gridCol>
              </a:tblGrid>
              <a:tr h="874835">
                <a:tc>
                  <a:txBody>
                    <a:bodyPr/>
                    <a:lstStyle/>
                    <a:p>
                      <a:r>
                        <a:rPr lang="hu-HU" sz="4800" dirty="0" smtClean="0"/>
                        <a:t>Gomba</a:t>
                      </a:r>
                      <a:endParaRPr lang="hu-HU" sz="4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55969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53338"/>
              </p:ext>
            </p:extLst>
          </p:nvPr>
        </p:nvGraphicFramePr>
        <p:xfrm>
          <a:off x="6705018" y="2759414"/>
          <a:ext cx="2040397" cy="863018"/>
        </p:xfrm>
        <a:graphic>
          <a:graphicData uri="http://schemas.openxmlformats.org/drawingml/2006/table">
            <a:tbl>
              <a:tblPr/>
              <a:tblGrid>
                <a:gridCol w="2040397">
                  <a:extLst>
                    <a:ext uri="{9D8B030D-6E8A-4147-A177-3AD203B41FA5}">
                      <a16:colId xmlns:a16="http://schemas.microsoft.com/office/drawing/2014/main" val="1877874550"/>
                    </a:ext>
                  </a:extLst>
                </a:gridCol>
              </a:tblGrid>
              <a:tr h="863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4000" dirty="0" smtClean="0"/>
                        <a:t>Gomba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55969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21552"/>
              </p:ext>
            </p:extLst>
          </p:nvPr>
        </p:nvGraphicFramePr>
        <p:xfrm>
          <a:off x="6665257" y="4237828"/>
          <a:ext cx="2410897" cy="863018"/>
        </p:xfrm>
        <a:graphic>
          <a:graphicData uri="http://schemas.openxmlformats.org/drawingml/2006/table">
            <a:tbl>
              <a:tblPr/>
              <a:tblGrid>
                <a:gridCol w="2410897">
                  <a:extLst>
                    <a:ext uri="{9D8B030D-6E8A-4147-A177-3AD203B41FA5}">
                      <a16:colId xmlns:a16="http://schemas.microsoft.com/office/drawing/2014/main" val="1877874550"/>
                    </a:ext>
                  </a:extLst>
                </a:gridCol>
              </a:tblGrid>
              <a:tr h="863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4000" dirty="0" smtClean="0"/>
                        <a:t>Kopasz ló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55969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5" y="1550575"/>
            <a:ext cx="1295120" cy="12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5895" y="265428"/>
            <a:ext cx="8708275" cy="432048"/>
          </a:xfrm>
        </p:spPr>
        <p:txBody>
          <a:bodyPr/>
          <a:lstStyle/>
          <a:p>
            <a:r>
              <a:rPr lang="hu-HU" dirty="0" smtClean="0"/>
              <a:t>Alap és kiegészítő gyakorlat értékelése GYH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9351" y="640281"/>
            <a:ext cx="8401792" cy="246742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Tartalmi hibák:</a:t>
            </a:r>
          </a:p>
          <a:p>
            <a:r>
              <a:rPr lang="hu-HU" sz="2000" dirty="0" smtClean="0"/>
              <a:t>10 db (0,3/db)=3,0 pont</a:t>
            </a:r>
          </a:p>
          <a:p>
            <a:r>
              <a:rPr lang="hu-HU" sz="2000" dirty="0" smtClean="0"/>
              <a:t>Részletekben bemutatva (E): esés, a részletek számától függően </a:t>
            </a:r>
            <a:r>
              <a:rPr lang="hu-HU" sz="2000" dirty="0" smtClean="0">
                <a:solidFill>
                  <a:srgbClr val="FF0000"/>
                </a:solidFill>
              </a:rPr>
              <a:t>-1,00 </a:t>
            </a:r>
            <a:r>
              <a:rPr lang="hu-HU" sz="2000" dirty="0" smtClean="0"/>
              <a:t>pont</a:t>
            </a:r>
          </a:p>
          <a:p>
            <a:r>
              <a:rPr lang="hu-HU" sz="2000" dirty="0" smtClean="0"/>
              <a:t>Hiányzó kör (D): körönként </a:t>
            </a:r>
            <a:r>
              <a:rPr lang="hu-HU" sz="2000" dirty="0" smtClean="0">
                <a:solidFill>
                  <a:srgbClr val="FF0000"/>
                </a:solidFill>
              </a:rPr>
              <a:t>-0,3 </a:t>
            </a:r>
            <a:r>
              <a:rPr lang="hu-HU" sz="2000" dirty="0" smtClean="0"/>
              <a:t>pont/kör, kihagyott elem és egyszeri </a:t>
            </a:r>
            <a:r>
              <a:rPr lang="hu-HU" sz="2000" dirty="0" smtClean="0">
                <a:solidFill>
                  <a:srgbClr val="FF0000"/>
                </a:solidFill>
              </a:rPr>
              <a:t>-0,5 </a:t>
            </a:r>
            <a:r>
              <a:rPr lang="hu-HU" sz="2000" dirty="0" smtClean="0"/>
              <a:t>pont megkönnyített végrehajtás.</a:t>
            </a:r>
          </a:p>
          <a:p>
            <a:r>
              <a:rPr lang="hu-HU" sz="2000" dirty="0" smtClean="0"/>
              <a:t>Több mint 10 kör (betoldás) körönként </a:t>
            </a:r>
            <a:r>
              <a:rPr lang="hu-HU" sz="2000" dirty="0" smtClean="0">
                <a:solidFill>
                  <a:srgbClr val="FF0000"/>
                </a:solidFill>
              </a:rPr>
              <a:t>-0,3 </a:t>
            </a:r>
            <a:r>
              <a:rPr lang="hu-HU" sz="2000" dirty="0" smtClean="0"/>
              <a:t>pont</a:t>
            </a:r>
          </a:p>
          <a:p>
            <a:r>
              <a:rPr lang="hu-HU" sz="2000" dirty="0" smtClean="0"/>
              <a:t>Orsó: több </a:t>
            </a:r>
            <a:r>
              <a:rPr lang="hu-HU" sz="2000" dirty="0"/>
              <a:t>mint 5 kör alatt körönként </a:t>
            </a:r>
            <a:r>
              <a:rPr lang="hu-HU" sz="2000" dirty="0" smtClean="0">
                <a:solidFill>
                  <a:srgbClr val="FF0000"/>
                </a:solidFill>
              </a:rPr>
              <a:t>-0,3 </a:t>
            </a:r>
            <a:r>
              <a:rPr lang="hu-HU" sz="2000" dirty="0"/>
              <a:t>pont</a:t>
            </a:r>
            <a:r>
              <a:rPr lang="hu-HU" sz="2000" dirty="0">
                <a:solidFill>
                  <a:srgbClr val="FF0000"/>
                </a:solidFill>
              </a:rPr>
              <a:t>ig</a:t>
            </a:r>
            <a:endParaRPr lang="hu-HU" sz="2000" dirty="0"/>
          </a:p>
          <a:p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22901" y="3078680"/>
            <a:ext cx="8401792" cy="22045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dirty="0" smtClean="0"/>
              <a:t>Technikai- és tartás hibák</a:t>
            </a:r>
          </a:p>
          <a:p>
            <a:r>
              <a:rPr lang="hu-HU" sz="2000" dirty="0" smtClean="0"/>
              <a:t>Nyújtott testhelyzet hiánya </a:t>
            </a:r>
            <a:r>
              <a:rPr lang="hu-HU" sz="2000" dirty="0"/>
              <a:t>elülső és hátulsó holtponton </a:t>
            </a:r>
            <a:r>
              <a:rPr lang="hu-HU" sz="2000" dirty="0" smtClean="0"/>
              <a:t>esetenként </a:t>
            </a:r>
            <a:r>
              <a:rPr lang="hu-HU" sz="2000" dirty="0" smtClean="0">
                <a:solidFill>
                  <a:srgbClr val="FF0000"/>
                </a:solidFill>
              </a:rPr>
              <a:t>-0,1</a:t>
            </a:r>
          </a:p>
          <a:p>
            <a:r>
              <a:rPr lang="hu-HU" sz="2000" dirty="0" smtClean="0"/>
              <a:t>Ritmusvesztés </a:t>
            </a:r>
            <a:r>
              <a:rPr lang="hu-HU" sz="2000" dirty="0" smtClean="0">
                <a:solidFill>
                  <a:srgbClr val="FF0000"/>
                </a:solidFill>
              </a:rPr>
              <a:t>-0,1</a:t>
            </a:r>
          </a:p>
          <a:p>
            <a:r>
              <a:rPr lang="hu-HU" sz="2000" dirty="0" smtClean="0"/>
              <a:t>Késői lefogásból adódó elfordulás </a:t>
            </a:r>
            <a:r>
              <a:rPr lang="hu-HU" sz="2000" dirty="0" smtClean="0">
                <a:solidFill>
                  <a:srgbClr val="FF0000"/>
                </a:solidFill>
              </a:rPr>
              <a:t>-0,1</a:t>
            </a:r>
          </a:p>
          <a:p>
            <a:r>
              <a:rPr lang="hu-HU" sz="2000" dirty="0" smtClean="0"/>
              <a:t>Földi ló elfordult testhelyzet, könnyítés körönként </a:t>
            </a:r>
            <a:r>
              <a:rPr lang="hu-HU" sz="2000" dirty="0" smtClean="0">
                <a:solidFill>
                  <a:srgbClr val="FF0000"/>
                </a:solidFill>
              </a:rPr>
              <a:t>-0,1-0,3-0,5</a:t>
            </a:r>
          </a:p>
          <a:p>
            <a:r>
              <a:rPr lang="hu-HU" sz="2000" dirty="0" smtClean="0"/>
              <a:t>Tartáshibák lábfej, térd hajlítás, lábnyitás esetenként </a:t>
            </a:r>
            <a:r>
              <a:rPr lang="hu-HU" sz="2000" dirty="0" smtClean="0">
                <a:solidFill>
                  <a:srgbClr val="FF0000"/>
                </a:solidFill>
              </a:rPr>
              <a:t>-0,1-0,1-0,1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28" y="3792674"/>
            <a:ext cx="1674672" cy="80499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896" y="3792674"/>
            <a:ext cx="1573800" cy="8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„E” eltérések a FIG </a:t>
            </a:r>
            <a:r>
              <a:rPr lang="hu-HU" dirty="0" err="1" smtClean="0"/>
              <a:t>cop</a:t>
            </a:r>
            <a:r>
              <a:rPr lang="hu-HU" dirty="0" smtClean="0"/>
              <a:t>. értékeitől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339" y="1010388"/>
            <a:ext cx="8604737" cy="421810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Pároskörök egyenes </a:t>
            </a:r>
            <a:r>
              <a:rPr lang="hu-HU" sz="2000" dirty="0"/>
              <a:t>testhelyzettől való eltérése </a:t>
            </a:r>
            <a:r>
              <a:rPr lang="hu-HU" sz="2000" dirty="0">
                <a:solidFill>
                  <a:srgbClr val="FF0000"/>
                </a:solidFill>
              </a:rPr>
              <a:t>-0,3-ig.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400" dirty="0" smtClean="0"/>
              <a:t> </a:t>
            </a: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514350" indent="-514350">
              <a:buAutoNum type="arabicPeriod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99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570038"/>
            <a:ext cx="2143125" cy="2143125"/>
          </a:xfrm>
        </p:spPr>
      </p:pic>
      <p:sp>
        <p:nvSpPr>
          <p:cNvPr id="4" name="Tartalom helye 1"/>
          <p:cNvSpPr txBox="1">
            <a:spLocks/>
          </p:cNvSpPr>
          <p:nvPr/>
        </p:nvSpPr>
        <p:spPr>
          <a:xfrm>
            <a:off x="379352" y="265212"/>
            <a:ext cx="7505016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u-HU" dirty="0" smtClean="0"/>
              <a:t>Serdülő kezdő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1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SERDÜLŐ KEZDŐ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10388"/>
            <a:ext cx="6536987" cy="400735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ALAPGYAKORLAT</a:t>
            </a:r>
          </a:p>
          <a:p>
            <a:pPr marL="0" indent="0" algn="ctr">
              <a:buNone/>
            </a:pPr>
            <a:r>
              <a:rPr lang="hu-HU" sz="2800" dirty="0"/>
              <a:t>Olló-olló-olló </a:t>
            </a:r>
            <a:r>
              <a:rPr lang="hu-HU" sz="2800" dirty="0" err="1"/>
              <a:t>eléfogással</a:t>
            </a:r>
            <a:r>
              <a:rPr lang="hu-HU" sz="2800" dirty="0"/>
              <a:t>, pároskör 5x</a:t>
            </a:r>
          </a:p>
          <a:p>
            <a:pPr marL="0" indent="0" algn="ctr">
              <a:buNone/>
            </a:pPr>
            <a:r>
              <a:rPr lang="hu-HU" sz="2800" dirty="0" smtClean="0"/>
              <a:t>+ BÓNUSZ (0 v. 1 v. 2. v. 3 db)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dirty="0" smtClean="0"/>
              <a:t>-----------------------------------------------</a:t>
            </a:r>
          </a:p>
          <a:p>
            <a:pPr marL="0" indent="0" algn="ctr">
              <a:buNone/>
            </a:pPr>
            <a:r>
              <a:rPr lang="hu-HU" dirty="0" smtClean="0"/>
              <a:t>+ KIEGÉSZÍTŐ GYAKORLAT (3/1 DB)</a:t>
            </a:r>
          </a:p>
          <a:p>
            <a:pPr marL="0" indent="0" algn="ctr">
              <a:buNone/>
            </a:pPr>
            <a:r>
              <a:rPr lang="hu-HU" sz="2000" dirty="0" smtClean="0"/>
              <a:t>Körök száma nem korlátozott!</a:t>
            </a:r>
          </a:p>
          <a:p>
            <a:pPr marL="0" indent="0" algn="ctr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61396"/>
              </p:ext>
            </p:extLst>
          </p:nvPr>
        </p:nvGraphicFramePr>
        <p:xfrm>
          <a:off x="6673174" y="1177512"/>
          <a:ext cx="1675610" cy="1284051"/>
        </p:xfrm>
        <a:graphic>
          <a:graphicData uri="http://schemas.openxmlformats.org/drawingml/2006/table">
            <a:tbl>
              <a:tblPr/>
              <a:tblGrid>
                <a:gridCol w="1675610">
                  <a:extLst>
                    <a:ext uri="{9D8B030D-6E8A-4147-A177-3AD203B41FA5}">
                      <a16:colId xmlns:a16="http://schemas.microsoft.com/office/drawing/2014/main" val="1877874550"/>
                    </a:ext>
                  </a:extLst>
                </a:gridCol>
              </a:tblGrid>
              <a:tr h="1284051">
                <a:tc>
                  <a:txBody>
                    <a:bodyPr/>
                    <a:lstStyle/>
                    <a:p>
                      <a:r>
                        <a:rPr lang="hu-HU" sz="6000" dirty="0" smtClean="0"/>
                        <a:t>90%</a:t>
                      </a:r>
                      <a:endParaRPr lang="hu-HU" sz="6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55969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83874"/>
              </p:ext>
            </p:extLst>
          </p:nvPr>
        </p:nvGraphicFramePr>
        <p:xfrm>
          <a:off x="6673174" y="3226333"/>
          <a:ext cx="1675610" cy="1284051"/>
        </p:xfrm>
        <a:graphic>
          <a:graphicData uri="http://schemas.openxmlformats.org/drawingml/2006/table">
            <a:tbl>
              <a:tblPr/>
              <a:tblGrid>
                <a:gridCol w="1675610">
                  <a:extLst>
                    <a:ext uri="{9D8B030D-6E8A-4147-A177-3AD203B41FA5}">
                      <a16:colId xmlns:a16="http://schemas.microsoft.com/office/drawing/2014/main" val="1877874550"/>
                    </a:ext>
                  </a:extLst>
                </a:gridCol>
              </a:tblGrid>
              <a:tr h="1284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0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Kopasz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0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lótest</a:t>
                      </a:r>
                      <a:endParaRPr kumimoji="0" lang="hu-HU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06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55969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9" y="2548647"/>
            <a:ext cx="8360219" cy="59026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27" y="4510384"/>
            <a:ext cx="8353816" cy="5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1A">
  <a:themeElements>
    <a:clrScheme name="TE 1. (világos)">
      <a:dk1>
        <a:srgbClr val="003064"/>
      </a:dk1>
      <a:lt1>
        <a:srgbClr val="E0E6E9"/>
      </a:lt1>
      <a:dk2>
        <a:srgbClr val="003064"/>
      </a:dk2>
      <a:lt2>
        <a:srgbClr val="E0E6E9"/>
      </a:lt2>
      <a:accent1>
        <a:srgbClr val="003064"/>
      </a:accent1>
      <a:accent2>
        <a:srgbClr val="E0E6E9"/>
      </a:accent2>
      <a:accent3>
        <a:srgbClr val="E5EBEF"/>
      </a:accent3>
      <a:accent4>
        <a:srgbClr val="D3BB9A"/>
      </a:accent4>
      <a:accent5>
        <a:srgbClr val="FFFFFF"/>
      </a:accent5>
      <a:accent6>
        <a:srgbClr val="FFFFFF"/>
      </a:accent6>
      <a:hlink>
        <a:srgbClr val="DA531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 Powepoint sablon (világos)</Template>
  <TotalTime>2905</TotalTime>
  <Words>943</Words>
  <Application>Microsoft Office PowerPoint</Application>
  <PresentationFormat>Diavetítés a képernyőre (16:10 oldalarány)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Edwardian Script ITC</vt:lpstr>
      <vt:lpstr>TE1A</vt:lpstr>
      <vt:lpstr>KOROSZTÁLYOS LÓGYAKORLATOK ÉRTÉKELÉSE</vt:lpstr>
      <vt:lpstr>Tartalom</vt:lpstr>
      <vt:lpstr>PowerPoint-bemutató</vt:lpstr>
      <vt:lpstr>PowerPoint-bemutató</vt:lpstr>
      <vt:lpstr>GYERMEK HALADÓ</vt:lpstr>
      <vt:lpstr>Alap és kiegészítő gyakorlat értékelése GYH</vt:lpstr>
      <vt:lpstr>„E” eltérések a FIG cop. értékeitől</vt:lpstr>
      <vt:lpstr>PowerPoint-bemutató</vt:lpstr>
      <vt:lpstr>SERDÜLŐ KEZDŐ</vt:lpstr>
      <vt:lpstr>PowerPoint-bemutató</vt:lpstr>
      <vt:lpstr>„E” eltérések a FIG cop. értékeitől</vt:lpstr>
      <vt:lpstr>PowerPoint-bemutató</vt:lpstr>
      <vt:lpstr>SERDÜLŐ HALADÓ</vt:lpstr>
      <vt:lpstr>PowerPoint-bemutató</vt:lpstr>
      <vt:lpstr>„E” eltérések a FIG cop. értékeitől</vt:lpstr>
      <vt:lpstr>PowerPoint-bemutató</vt:lpstr>
      <vt:lpstr>Kadet</vt:lpstr>
      <vt:lpstr>„E” eltérések a FIG cop. értékeitől</vt:lpstr>
      <vt:lpstr>Önellenőrző kérdések</vt:lpstr>
      <vt:lpstr>Levonások, elemzések GYH, SK, SH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Gyulai Gergely</dc:creator>
  <cp:lastModifiedBy>Dr. Gyulai Gergely</cp:lastModifiedBy>
  <cp:revision>129</cp:revision>
  <dcterms:created xsi:type="dcterms:W3CDTF">2015-09-27T19:36:08Z</dcterms:created>
  <dcterms:modified xsi:type="dcterms:W3CDTF">2022-03-27T22:20:16Z</dcterms:modified>
</cp:coreProperties>
</file>