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70" r:id="rId10"/>
    <p:sldId id="271" r:id="rId11"/>
    <p:sldId id="272" r:id="rId12"/>
    <p:sldId id="265" r:id="rId13"/>
    <p:sldId id="266" r:id="rId14"/>
    <p:sldId id="267" r:id="rId15"/>
    <p:sldId id="268" r:id="rId16"/>
    <p:sldId id="258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7C7"/>
    <a:srgbClr val="FF5050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0" autoAdjust="0"/>
  </p:normalViewPr>
  <p:slideViewPr>
    <p:cSldViewPr showGuides="1">
      <p:cViewPr varScale="1">
        <p:scale>
          <a:sx n="77" d="100"/>
          <a:sy n="77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1F5422-4327-4DD8-BF06-CDC5432018F3}" type="datetimeFigureOut">
              <a:rPr lang="hu-HU"/>
              <a:pPr>
                <a:defRPr/>
              </a:pPr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820D47-F12E-4F21-B8AB-1E707A1FB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7C6A-86A4-4C7E-859F-686ED26027E5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43CE-B262-44F1-B639-A606A64229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6944-D890-4517-9262-17B3B035FCD1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F751-2D67-4FDE-8392-06315ADD9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913D-91C5-4A1F-AA71-A0AA3378FF36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2862-774C-4FA3-8BB9-301F65AFF1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BA65-8D85-4F5F-B2B0-D5B7789883A2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7606-6DBA-4E9D-A195-D2069AFB74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53EF-AC4B-4A5C-AB08-B693D8EBB8CE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22A9-AEC3-4806-BCF0-B7E295E9C2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6C36-BC97-449F-91F9-E3530E4040C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A70A-DCDA-4B03-85D2-D2F092DE14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AF83-2A77-4F22-AAF8-0D7AAF6D206C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779-E6B3-45A0-A834-9FA76DC319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EFA6-7EAE-4D03-B577-76C3C62DAE2A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5143-5D90-4E91-B30B-26B39E8B11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F4B1-D923-4023-BDEE-C869CCDE375A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A8DE-34A5-4CDA-82D7-E23E49E7EE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C6A4-B3BD-4DE0-A988-0185DEAD4179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41E1-E4B7-4217-A076-32455A91E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DAB8-66A7-4E9A-A3DD-B46ECF852DA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2951-B5AF-4803-9E82-75C3136BFA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75000"/>
              </a:schemeClr>
            </a:gs>
            <a:gs pos="34000">
              <a:schemeClr val="tx2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C846B-0C8B-4460-B772-05D6A64E3724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C9537-0D18-45CB-95B2-DD2A9AE306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2F2F2"/>
          </a:solidFill>
          <a:latin typeface="Georg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F2F2"/>
          </a:solidFill>
          <a:latin typeface="Georg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F2F2"/>
          </a:solidFill>
          <a:latin typeface="Georg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F2F2"/>
          </a:solidFill>
          <a:latin typeface="Georg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Georg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orna\Halhatatlanok2015\BekesiIlona\Viragok_Keringoje01_jo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rna\Halhatatlanok2015\BekesiIlona\bekesi_ilke_fkorlat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lcím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/>
          <a:lstStyle/>
          <a:p>
            <a:r>
              <a:rPr lang="hu-HU" sz="3600" dirty="0" smtClean="0"/>
              <a:t>(1953 – )</a:t>
            </a:r>
            <a:br>
              <a:rPr lang="hu-HU" sz="3600" dirty="0" smtClean="0"/>
            </a:br>
            <a:r>
              <a:rPr lang="hu-HU" sz="3600" dirty="0" smtClean="0"/>
              <a:t>olimpiai bronzérmes tornász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0" y="26064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Georgia" pitchFamily="18" charset="0"/>
              </a:rPr>
              <a:t>2015-ben a </a:t>
            </a:r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Magyar Tornasport</a:t>
            </a:r>
            <a:br>
              <a:rPr lang="hu-HU" sz="3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Halhatatlanjainak Klubjába került</a:t>
            </a:r>
            <a:br>
              <a:rPr lang="hu-HU" sz="3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Georgia" pitchFamily="18" charset="0"/>
              </a:rPr>
              <a:t>versenyző kategóriában</a:t>
            </a:r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7" name="Téglalap 6"/>
          <p:cNvSpPr/>
          <p:nvPr/>
        </p:nvSpPr>
        <p:spPr>
          <a:xfrm>
            <a:off x="1513310" y="4337228"/>
            <a:ext cx="611738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BÉKÉSI </a:t>
            </a:r>
            <a:r>
              <a:rPr lang="hu-H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ILONA</a:t>
            </a:r>
            <a:endParaRPr lang="hu-H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6" name="Kép 5" descr="bekesi_ilona_arc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015599"/>
            <a:ext cx="1872208" cy="2357044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Viragok_Keringoje01_j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60648"/>
            <a:ext cx="5832648" cy="4176464"/>
          </a:xfrm>
        </p:spPr>
        <p:txBody>
          <a:bodyPr/>
          <a:lstStyle/>
          <a:p>
            <a:r>
              <a:rPr lang="hu-HU" dirty="0" smtClean="0"/>
              <a:t>Na és Ilike? Hát Őt mindenki szerette, szereti és szeretni fogja. Tornászként ismertem. Szorgalmas, tiszteletet adó és kapó, értelmes, nagy küzdő volt, és nem mellesleg, jó tornászként bevonult a Magyar Torna Történelmébe. </a:t>
            </a: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971600" y="4221087"/>
            <a:ext cx="7751192" cy="2448273"/>
            <a:chOff x="971600" y="4221087"/>
            <a:chExt cx="7751192" cy="2448273"/>
          </a:xfrm>
        </p:grpSpPr>
        <p:pic>
          <p:nvPicPr>
            <p:cNvPr id="5" name="Kép 4" descr="Ilike11_apukaja01.jpg"/>
            <p:cNvPicPr>
              <a:picLocks noChangeAspect="1"/>
            </p:cNvPicPr>
            <p:nvPr/>
          </p:nvPicPr>
          <p:blipFill>
            <a:blip r:embed="rId2" cstate="print"/>
            <a:srcRect l="3176" t="2542" r="7433" b="1385"/>
            <a:stretch>
              <a:fillRect/>
            </a:stretch>
          </p:blipFill>
          <p:spPr>
            <a:xfrm>
              <a:off x="971600" y="4221087"/>
              <a:ext cx="3096867" cy="2448000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Kép 5" descr="ilike_lebegotamasz01.jp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l="1394" t="2164" r="2435" b="3807"/>
            <a:stretch>
              <a:fillRect/>
            </a:stretch>
          </p:blipFill>
          <p:spPr>
            <a:xfrm>
              <a:off x="4499992" y="4221360"/>
              <a:ext cx="4222800" cy="2448000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8" name="Kép 7" descr="Ilike_Lukac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5553" y="333056"/>
            <a:ext cx="1832871" cy="3600000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260648"/>
            <a:ext cx="6120680" cy="6264696"/>
          </a:xfrm>
        </p:spPr>
        <p:txBody>
          <a:bodyPr/>
          <a:lstStyle/>
          <a:p>
            <a:r>
              <a:rPr lang="hu-HU" dirty="0" smtClean="0"/>
              <a:t>Emlékeimben azon kevesek köze tartozik, akiknél a kiváló személyiségjegyek után NINCS DE..... A legtöbb ember kitűnő jellemrajza mögé oda szoktuk tenni, hogy jó-jó -DE... Ilikénél NINCS DE! Vonzó, utánozandó személyiség.</a:t>
            </a:r>
          </a:p>
          <a:p>
            <a:r>
              <a:rPr lang="hu-HU" dirty="0" smtClean="0"/>
              <a:t>Apukádat ma is tanulom, Téged megtanulni már elkéstem! </a:t>
            </a:r>
          </a:p>
          <a:p>
            <a:r>
              <a:rPr lang="hu-HU" dirty="0" smtClean="0"/>
              <a:t>Pótapai puszim a Tiéd:</a:t>
            </a:r>
            <a:br>
              <a:rPr lang="hu-HU" dirty="0" smtClean="0"/>
            </a:br>
            <a:r>
              <a:rPr lang="hu-HU" dirty="0" smtClean="0"/>
              <a:t>Lukács József.”</a:t>
            </a:r>
          </a:p>
          <a:p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6228184" y="404664"/>
            <a:ext cx="2709005" cy="6120680"/>
            <a:chOff x="6228184" y="404664"/>
            <a:chExt cx="2709005" cy="6120680"/>
          </a:xfrm>
        </p:grpSpPr>
        <p:pic>
          <p:nvPicPr>
            <p:cNvPr id="3" name="Kép 2" descr="ilike_eremmel01.jpg"/>
            <p:cNvPicPr>
              <a:picLocks noChangeAspect="1"/>
            </p:cNvPicPr>
            <p:nvPr/>
          </p:nvPicPr>
          <p:blipFill>
            <a:blip r:embed="rId2" cstate="print">
              <a:lum bright="20000" contrast="10000"/>
            </a:blip>
            <a:stretch>
              <a:fillRect/>
            </a:stretch>
          </p:blipFill>
          <p:spPr>
            <a:xfrm>
              <a:off x="6228184" y="2924944"/>
              <a:ext cx="2709005" cy="3600400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Kép 3" descr="lukacs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24" y="404664"/>
              <a:ext cx="1695460" cy="2153288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808312"/>
          </a:xfrm>
        </p:spPr>
        <p:txBody>
          <a:bodyPr/>
          <a:lstStyle/>
          <a:p>
            <a:r>
              <a:rPr lang="hu-HU" dirty="0" smtClean="0"/>
              <a:t>1974-ben befejezi versenyzői pályafutását. </a:t>
            </a:r>
          </a:p>
          <a:p>
            <a:r>
              <a:rPr lang="hu-HU" dirty="0" smtClean="0"/>
              <a:t>Pasaréten nőtt fel. 1972-ben érettségizett a budai Petőfi Sándor Gimnáziumban. 1976-ban a Testnevelési Főiskolán tanári oklevelet </a:t>
            </a:r>
            <a:r>
              <a:rPr lang="hu-HU" dirty="0" smtClean="0"/>
              <a:t>szerzett</a:t>
            </a:r>
            <a:r>
              <a:rPr lang="hu-HU" dirty="0" smtClean="0"/>
              <a:t>. </a:t>
            </a:r>
          </a:p>
          <a:p>
            <a:endParaRPr lang="hu-HU" dirty="0"/>
          </a:p>
        </p:txBody>
      </p:sp>
      <p:pic>
        <p:nvPicPr>
          <p:cNvPr id="5" name="Kép 4" descr="ballagas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4176464" cy="3247202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ép 2" descr="BekesiIlona (2).jpg"/>
          <p:cNvPicPr>
            <a:picLocks noChangeAspect="1"/>
          </p:cNvPicPr>
          <p:nvPr/>
        </p:nvPicPr>
        <p:blipFill>
          <a:blip r:embed="rId3" cstate="print"/>
          <a:srcRect b="12631"/>
          <a:stretch>
            <a:fillRect/>
          </a:stretch>
        </p:blipFill>
        <p:spPr>
          <a:xfrm>
            <a:off x="971600" y="3212976"/>
            <a:ext cx="1512168" cy="2117036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TF_cimer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212976"/>
            <a:ext cx="2272184" cy="1351676"/>
          </a:xfrm>
          <a:prstGeom prst="roundRect">
            <a:avLst/>
          </a:prstGeom>
          <a:ln w="38100">
            <a:solidFill>
              <a:srgbClr val="4567C7"/>
            </a:solidFill>
          </a:ln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ekesi Ilona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96139" y="2676896"/>
            <a:ext cx="2919741" cy="3416400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232248"/>
          </a:xfrm>
        </p:spPr>
        <p:txBody>
          <a:bodyPr/>
          <a:lstStyle/>
          <a:p>
            <a:r>
              <a:rPr lang="hu-HU" dirty="0" smtClean="0"/>
              <a:t>1976-tól 1986-ig a budapesti Hunfalvy János Közgazdasági Szakközépiskola tanára, a testnevelési munkakör vezetője. 1986-tól a Vasas örökös bajnokává választották.</a:t>
            </a:r>
          </a:p>
        </p:txBody>
      </p:sp>
      <p:pic>
        <p:nvPicPr>
          <p:cNvPr id="3" name="Kép 2" descr="BekesiIl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5040560" cy="3417500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vasas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24136" cy="1224136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2160240"/>
          </a:xfrm>
        </p:spPr>
        <p:txBody>
          <a:bodyPr/>
          <a:lstStyle/>
          <a:p>
            <a:r>
              <a:rPr lang="hu-HU" dirty="0" smtClean="0"/>
              <a:t>1986-ban a Testnevelési Főiskola munkatársa, tanársegéd. 1988-ban lett torna szakedző. A nyolcvanas években a Magyar Olimpiai Bizottság tagja.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67544" y="2708920"/>
            <a:ext cx="7016491" cy="3744416"/>
            <a:chOff x="467544" y="2708920"/>
            <a:chExt cx="7016491" cy="3744416"/>
          </a:xfrm>
        </p:grpSpPr>
        <p:pic>
          <p:nvPicPr>
            <p:cNvPr id="4" name="Kép 3" descr="MOB_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2708920"/>
              <a:ext cx="3168352" cy="2376264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Kép 4" descr="om_bekesi-magyar.42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808" y="3429000"/>
              <a:ext cx="4640227" cy="3024336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Kép 2" descr="tf_foepulet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2132856"/>
            <a:ext cx="3888432" cy="1534107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520280"/>
          </a:xfrm>
        </p:spPr>
        <p:txBody>
          <a:bodyPr/>
          <a:lstStyle/>
          <a:p>
            <a:r>
              <a:rPr lang="hu-HU" dirty="0" smtClean="0"/>
              <a:t>1989-től a III. Kerületi Tanuszodában dolgozik. Férje ifjabb Benedek Ferenc, testnevelő tanár, volt öttusázó és edző, Benedek Gábor olimpiai bajnok unokaöccse.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530120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Ilike jelenleg nyugdíjas, Pomázon él és családjának segít, a két lánya és a négy unokája nagy örömére.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622400" y="2339008"/>
            <a:ext cx="7618308" cy="2756672"/>
            <a:chOff x="622400" y="2339008"/>
            <a:chExt cx="7618308" cy="2756672"/>
          </a:xfrm>
        </p:grpSpPr>
        <p:pic>
          <p:nvPicPr>
            <p:cNvPr id="4" name="Kép 3" descr="740_403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400" y="2339008"/>
              <a:ext cx="3661568" cy="2746176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Kép 4" descr="_6044544.jpg"/>
            <p:cNvPicPr>
              <a:picLocks noChangeAspect="1"/>
            </p:cNvPicPr>
            <p:nvPr/>
          </p:nvPicPr>
          <p:blipFill>
            <a:blip r:embed="rId3" cstate="print"/>
            <a:srcRect t="14141" r="27273" b="7071"/>
            <a:stretch>
              <a:fillRect/>
            </a:stretch>
          </p:blipFill>
          <p:spPr>
            <a:xfrm>
              <a:off x="4860032" y="2348880"/>
              <a:ext cx="3380676" cy="2746800"/>
            </a:xfrm>
            <a:prstGeom prst="roundRect">
              <a:avLst/>
            </a:prstGeom>
            <a:ln w="38100">
              <a:solidFill>
                <a:srgbClr val="4567C7"/>
              </a:solidFill>
            </a:ln>
          </p:spPr>
        </p:pic>
      </p:grpSp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286000" y="458112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Georgia" pitchFamily="18" charset="0"/>
              </a:rPr>
              <a:t>a Magyar Tornasport</a:t>
            </a:r>
            <a:br>
              <a:rPr lang="hu-HU" sz="3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 dirty="0" err="1">
                <a:solidFill>
                  <a:schemeClr val="bg1"/>
                </a:solidFill>
                <a:latin typeface="Georgia" pitchFamily="18" charset="0"/>
              </a:rPr>
              <a:t>Halhatatlanja</a:t>
            </a:r>
            <a:endParaRPr lang="hu-H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13310" y="3645024"/>
            <a:ext cx="611738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BÉKÉSI </a:t>
            </a:r>
            <a:r>
              <a:rPr lang="hu-HU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ILONA</a:t>
            </a:r>
            <a:endParaRPr lang="hu-H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7" name="Kép 6" descr="Ilike_ma01.jpg"/>
          <p:cNvPicPr>
            <a:picLocks noChangeAspect="1"/>
          </p:cNvPicPr>
          <p:nvPr/>
        </p:nvPicPr>
        <p:blipFill>
          <a:blip r:embed="rId2" cstate="print"/>
          <a:srcRect b="11426"/>
          <a:stretch>
            <a:fillRect/>
          </a:stretch>
        </p:blipFill>
        <p:spPr>
          <a:xfrm flipH="1">
            <a:off x="3491880" y="692696"/>
            <a:ext cx="2160240" cy="2791102"/>
          </a:xfrm>
          <a:prstGeom prst="roundRect">
            <a:avLst/>
          </a:prstGeom>
          <a:ln w="38100">
            <a:solidFill>
              <a:srgbClr val="4567C7"/>
            </a:solidFill>
          </a:ln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627784" y="332656"/>
            <a:ext cx="6264696" cy="1656184"/>
          </a:xfrm>
        </p:spPr>
        <p:txBody>
          <a:bodyPr/>
          <a:lstStyle/>
          <a:p>
            <a:r>
              <a:rPr lang="hu-HU" dirty="0" smtClean="0"/>
              <a:t>Békési Ilona, Benedek Ferencné 1953. december 11-én született Budapesten. </a:t>
            </a:r>
          </a:p>
        </p:txBody>
      </p:sp>
      <p:pic>
        <p:nvPicPr>
          <p:cNvPr id="3" name="Kép 2" descr="Bekesi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536" y="476672"/>
            <a:ext cx="2160240" cy="2712860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51520" y="3478356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2F2F2"/>
                </a:solidFill>
                <a:latin typeface="Georgia" pitchFamily="18" charset="0"/>
                <a:cs typeface="+mn-cs"/>
              </a:rPr>
              <a:t>Édesapja Békési Sándor főiskolai világbajnok tornász, a Testnevelési Főiskola egyetemi docense, 1954-től 1985-ig a Vasas edzője. Édesanyja atléta, testnevelő tanár.</a:t>
            </a:r>
          </a:p>
        </p:txBody>
      </p:sp>
      <p:pic>
        <p:nvPicPr>
          <p:cNvPr id="4" name="Kép 3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916832"/>
            <a:ext cx="941538" cy="151216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Kép 5" descr="bekesi-csalad01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2237" t="1586" r="3801" b="1696"/>
          <a:stretch>
            <a:fillRect/>
          </a:stretch>
        </p:blipFill>
        <p:spPr>
          <a:xfrm>
            <a:off x="6084168" y="2249488"/>
            <a:ext cx="2795294" cy="4059832"/>
          </a:xfrm>
          <a:prstGeom prst="roundRect">
            <a:avLst/>
          </a:prstGeom>
          <a:ln w="38100">
            <a:solidFill>
              <a:srgbClr val="4567C7"/>
            </a:solidFill>
          </a:ln>
        </p:spPr>
      </p:pic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491880" y="548680"/>
            <a:ext cx="5652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F2F2F2"/>
                </a:solidFill>
                <a:latin typeface="Georgia" pitchFamily="18" charset="0"/>
                <a:cs typeface="+mn-cs"/>
              </a:rPr>
              <a:t>1962-től a Vasas, 1973-tól a TFSE tornásza. 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/>
            </a:r>
            <a:b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</a:b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Az </a:t>
            </a:r>
            <a:r>
              <a:rPr lang="hu-HU" sz="3200" dirty="0">
                <a:solidFill>
                  <a:srgbClr val="F2F2F2"/>
                </a:solidFill>
                <a:latin typeface="Georgia" pitchFamily="18" charset="0"/>
                <a:cs typeface="+mn-cs"/>
              </a:rPr>
              <a:t>édesapja a nevelőedzője. </a:t>
            </a:r>
            <a:endParaRPr lang="hu-HU" sz="3200" dirty="0" smtClean="0">
              <a:solidFill>
                <a:srgbClr val="F2F2F2"/>
              </a:solidFill>
              <a:latin typeface="Georgia" pitchFamily="18" charset="0"/>
              <a:cs typeface="+mn-cs"/>
            </a:endParaRPr>
          </a:p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1963-ban az Úttörő Szövetség szervezésében megrendezésre került az első Úttörő Olimpia. Magyarország első lány úttörő olimpiai bajnoka Békési Ilona lett.</a:t>
            </a:r>
            <a:b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</a:b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1966-ban </a:t>
            </a:r>
            <a:r>
              <a:rPr lang="hu-HU" sz="3200" dirty="0">
                <a:solidFill>
                  <a:srgbClr val="F2F2F2"/>
                </a:solidFill>
                <a:latin typeface="Georgia" pitchFamily="18" charset="0"/>
                <a:cs typeface="+mn-cs"/>
              </a:rPr>
              <a:t>négyszeres országos serdülőbajnok egyéniben.</a:t>
            </a:r>
          </a:p>
        </p:txBody>
      </p:sp>
      <p:pic>
        <p:nvPicPr>
          <p:cNvPr id="4" name="Kép 3" descr="199_bekesi-s-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168353" cy="2308210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Ilike05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240360" cy="2237340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1"/>
          <p:cNvSpPr txBox="1">
            <a:spLocks/>
          </p:cNvSpPr>
          <p:nvPr/>
        </p:nvSpPr>
        <p:spPr bwMode="auto">
          <a:xfrm>
            <a:off x="251520" y="4725144"/>
            <a:ext cx="8640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Első jelentős győzelmét 1970-ben aratja a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Matolay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emlékverseny megnyerésével.</a:t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1972-ben felnőtt egyéni összetett bajnok.</a:t>
            </a:r>
          </a:p>
        </p:txBody>
      </p:sp>
      <p:pic>
        <p:nvPicPr>
          <p:cNvPr id="5" name="Kép 4" descr="Ilike08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2410811" cy="3836660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Ilike09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4428" y="548680"/>
            <a:ext cx="2815964" cy="3845704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2016224"/>
          </a:xfrm>
        </p:spPr>
        <p:txBody>
          <a:bodyPr/>
          <a:lstStyle/>
          <a:p>
            <a:r>
              <a:rPr lang="hu-HU" dirty="0" smtClean="0"/>
              <a:t>Az 1968-as mexikói olimpián ötödik helyezett csapat tagja. </a:t>
            </a:r>
            <a:br>
              <a:rPr lang="hu-HU" dirty="0" smtClean="0"/>
            </a:br>
            <a:r>
              <a:rPr lang="hu-HU" dirty="0" smtClean="0"/>
              <a:t>Az 1970-es ljubljanai világbajnokság összetett csapatversenyében a hatodik helyen végez. </a:t>
            </a:r>
          </a:p>
        </p:txBody>
      </p:sp>
      <p:pic>
        <p:nvPicPr>
          <p:cNvPr id="7" name="Kép 6" descr="187x_minszk_bekes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487" y="2132856"/>
            <a:ext cx="4126745" cy="3456384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0" y="55892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Az 1971-es minszki Európa-bajnokságon negyedik összetett egyéniben és felemáskorláton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1800200"/>
          </a:xfrm>
        </p:spPr>
        <p:txBody>
          <a:bodyPr/>
          <a:lstStyle/>
          <a:p>
            <a:r>
              <a:rPr lang="hu-HU" dirty="0" smtClean="0"/>
              <a:t>Az 1972. évi nyári olimpiai játékokon a magyar női csapat bronzérmes lett. Békési Ilona egyéniben felemás korláton előkelő ötödik helyezést ért el.</a:t>
            </a:r>
          </a:p>
        </p:txBody>
      </p:sp>
      <p:pic>
        <p:nvPicPr>
          <p:cNvPr id="3" name="Kép 2" descr="CULTiRiS_43014_web_.jpg"/>
          <p:cNvPicPr>
            <a:picLocks noChangeAspect="1"/>
          </p:cNvPicPr>
          <p:nvPr/>
        </p:nvPicPr>
        <p:blipFill>
          <a:blip r:embed="rId2" cstate="print"/>
          <a:srcRect b="7465"/>
          <a:stretch>
            <a:fillRect/>
          </a:stretch>
        </p:blipFill>
        <p:spPr>
          <a:xfrm>
            <a:off x="323528" y="2492896"/>
            <a:ext cx="5328592" cy="3379666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Ilike15_003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 flipH="1">
            <a:off x="6012160" y="2420888"/>
            <a:ext cx="2736108" cy="3571164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251520" y="2996952"/>
            <a:ext cx="8712968" cy="3539265"/>
            <a:chOff x="251520" y="2996952"/>
            <a:chExt cx="8712968" cy="3539265"/>
          </a:xfrm>
        </p:grpSpPr>
        <p:pic>
          <p:nvPicPr>
            <p:cNvPr id="7" name="Kép 6" descr="bekesi_olimpia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0032" y="3861048"/>
              <a:ext cx="4104456" cy="2675169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Kép 3" descr="KPL020A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8084" y="3429000"/>
              <a:ext cx="1747832" cy="2664296"/>
            </a:xfrm>
            <a:prstGeom prst="roundRect">
              <a:avLst/>
            </a:prstGeom>
            <a:ln w="38100">
              <a:solidFill>
                <a:srgbClr val="4567C7"/>
              </a:solidFill>
            </a:ln>
          </p:spPr>
        </p:pic>
        <p:pic>
          <p:nvPicPr>
            <p:cNvPr id="3" name="Kép 2" descr="Oly72Team_pod_Hun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2996952"/>
              <a:ext cx="3902565" cy="2736304"/>
            </a:xfrm>
            <a:prstGeom prst="roundRect">
              <a:avLst/>
            </a:prstGeom>
            <a:ln w="38100" cap="sq">
              <a:solidFill>
                <a:srgbClr val="4567C7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Szövegdoboz 4"/>
          <p:cNvSpPr txBox="1"/>
          <p:nvPr/>
        </p:nvSpPr>
        <p:spPr>
          <a:xfrm>
            <a:off x="251520" y="18864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A Münchenben rendezett az 1972. évi nyári olimpiai játékokon a bronzérmes olimpiai tornászcsapat tagjai voltak: Békési Ilona,  Császár Mónika, Kelemen Márta, </a:t>
            </a:r>
            <a:r>
              <a:rPr lang="hu-HU" sz="3200" dirty="0" err="1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Kéry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 Anikó, </a:t>
            </a:r>
            <a:r>
              <a:rPr lang="hu-HU" sz="3200" dirty="0" err="1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Medveczky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 Krisztina, Nagy Zsuzsanna.</a:t>
            </a:r>
          </a:p>
        </p:txBody>
      </p:sp>
    </p:spTree>
  </p:cSld>
  <p:clrMapOvr>
    <a:masterClrMapping/>
  </p:clrMapOvr>
  <p:transition spd="med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Békési Ilona felemáskorlát gyakorlata</a:t>
            </a:r>
          </a:p>
        </p:txBody>
      </p:sp>
      <p:pic>
        <p:nvPicPr>
          <p:cNvPr id="7" name="bekesi_ilke_fkorla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98095"/>
            <a:ext cx="6889104" cy="387512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55172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Ezzel a gyakorlattal az 1972. évi nyári olimpiai játékokon az 5. helyezést érte el.</a:t>
            </a:r>
          </a:p>
        </p:txBody>
      </p:sp>
    </p:spTree>
  </p:cSld>
  <p:clrMapOvr>
    <a:masterClrMapping/>
  </p:clrMapOvr>
  <p:transition spd="med" advClick="0" advTm="3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483768" y="404664"/>
            <a:ext cx="6480720" cy="6192688"/>
          </a:xfrm>
        </p:spPr>
        <p:txBody>
          <a:bodyPr/>
          <a:lstStyle/>
          <a:p>
            <a:r>
              <a:rPr lang="hu-HU" dirty="0" smtClean="0"/>
              <a:t>Lukács József véleménye:</a:t>
            </a:r>
          </a:p>
          <a:p>
            <a:r>
              <a:rPr lang="hu-HU" dirty="0" smtClean="0"/>
              <a:t>„Örülök, hogy Édesapjával részesei az éltemnek. A jelen idő azért jogos, mert Sanyika és </a:t>
            </a:r>
            <a:r>
              <a:rPr lang="hu-HU" smtClean="0"/>
              <a:t>Lánya </a:t>
            </a:r>
            <a:r>
              <a:rPr lang="hu-HU" smtClean="0"/>
              <a:t>Ilike - </a:t>
            </a:r>
            <a:r>
              <a:rPr lang="hu-HU" dirty="0" smtClean="0"/>
              <a:t>ahogy mindkettőjüket </a:t>
            </a:r>
            <a:r>
              <a:rPr lang="hu-HU" smtClean="0"/>
              <a:t>mindenki </a:t>
            </a:r>
            <a:r>
              <a:rPr lang="hu-HU" smtClean="0"/>
              <a:t>becézte - </a:t>
            </a:r>
            <a:r>
              <a:rPr lang="hu-HU" dirty="0" smtClean="0"/>
              <a:t>ma  is szinte mindennapjaim velejárói. Békési Tanár Úr, hogy mit mondott, arra pontosan nem emlékszem, de hogy amit mondott, attól jól éreztem magam, az biztos. Ezt a tudományt ma is tanulom.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Kép 2" descr="lukacs_jozseƒ1.jpg"/>
          <p:cNvPicPr>
            <a:picLocks noChangeAspect="1"/>
          </p:cNvPicPr>
          <p:nvPr/>
        </p:nvPicPr>
        <p:blipFill>
          <a:blip r:embed="rId2" cstate="print"/>
          <a:srcRect l="27320" t="2085" r="35825" b="34028"/>
          <a:stretch>
            <a:fillRect/>
          </a:stretch>
        </p:blipFill>
        <p:spPr>
          <a:xfrm>
            <a:off x="251520" y="548680"/>
            <a:ext cx="2088232" cy="2570132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 descr="Ilike06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2088000" cy="2836673"/>
          </a:xfrm>
          <a:prstGeom prst="roundRect">
            <a:avLst/>
          </a:prstGeom>
          <a:ln w="38100" cap="sq">
            <a:solidFill>
              <a:srgbClr val="4567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408</Words>
  <Application>Microsoft Office PowerPoint</Application>
  <PresentationFormat>Diavetítés a képernyőre (4:3 oldalarány)</PresentationFormat>
  <Paragraphs>28</Paragraphs>
  <Slides>16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papa</dc:creator>
  <cp:lastModifiedBy>papa</cp:lastModifiedBy>
  <cp:revision>116</cp:revision>
  <dcterms:created xsi:type="dcterms:W3CDTF">2014-01-04T22:20:51Z</dcterms:created>
  <dcterms:modified xsi:type="dcterms:W3CDTF">2015-09-05T15:24:14Z</dcterms:modified>
</cp:coreProperties>
</file>