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73" r:id="rId17"/>
    <p:sldId id="275" r:id="rId18"/>
    <p:sldId id="276" r:id="rId19"/>
    <p:sldId id="258" r:id="rId2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4567C7"/>
    <a:srgbClr val="B79919"/>
    <a:srgbClr val="D7B31D"/>
    <a:srgbClr val="CB0006"/>
    <a:srgbClr val="FF505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20" autoAdjust="0"/>
  </p:normalViewPr>
  <p:slideViewPr>
    <p:cSldViewPr showGuides="1">
      <p:cViewPr>
        <p:scale>
          <a:sx n="73" d="100"/>
          <a:sy n="73" d="100"/>
        </p:scale>
        <p:origin x="-21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1F5422-4327-4DD8-BF06-CDC5432018F3}" type="datetimeFigureOut">
              <a:rPr lang="hu-HU"/>
              <a:pPr>
                <a:defRPr/>
              </a:pPr>
              <a:t>2015.09.05.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820D47-F12E-4F21-B8AB-1E707A1FBA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7C6A-86A4-4C7E-859F-686ED26027E5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43CE-B262-44F1-B639-A606A64229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6944-D890-4517-9262-17B3B035FCD1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F751-2D67-4FDE-8392-06315ADD96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F913D-91C5-4A1F-AA71-A0AA3378FF36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2862-774C-4FA3-8BB9-301F65AFF1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BA65-8D85-4F5F-B2B0-D5B7789883A2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7606-6DBA-4E9D-A195-D2069AFB74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53EF-AC4B-4A5C-AB08-B693D8EBB8CE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C22A9-AEC3-4806-BCF0-B7E295E9C2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6C36-BC97-449F-91F9-E3530E4040CB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4A70A-DCDA-4B03-85D2-D2F092DE14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AF83-2A77-4F22-AAF8-0D7AAF6D206C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1779-E6B3-45A0-A834-9FA76DC319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EFA6-7EAE-4D03-B577-76C3C62DAE2A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5143-5D90-4E91-B30B-26B39E8B11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F4B1-D923-4023-BDEE-C869CCDE375A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A8DE-34A5-4CDA-82D7-E23E49E7EE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C6A4-B3BD-4DE0-A988-0185DEAD4179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41E1-E4B7-4217-A076-32455A91EE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DAB8-66A7-4E9A-A3DD-B46ECF852DAB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02951-B5AF-4803-9E82-75C3136BFA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69000">
              <a:schemeClr val="accent3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6C846B-0C8B-4460-B772-05D6A64E3724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DC9537-0D18-45CB-95B2-DD2A9AE306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4567C7"/>
          </a:solidFill>
          <a:latin typeface="Georg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rgbClr val="4567C7"/>
          </a:solidFill>
          <a:latin typeface="Georgia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567C7"/>
          </a:solidFill>
          <a:latin typeface="Georgia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567C7"/>
          </a:solidFill>
          <a:latin typeface="Georgi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567C7"/>
          </a:solidFill>
          <a:latin typeface="Georgi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567C7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torna\Halhatatlanok2015\TothErno\VIVALDI_Concerto_TothErno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rna\Halhatatlanok2015\TothErno\Kanyo_gerenda1978&#717;01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lcím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1296144"/>
          </a:xfrm>
        </p:spPr>
        <p:txBody>
          <a:bodyPr/>
          <a:lstStyle/>
          <a:p>
            <a:r>
              <a:rPr lang="hu-HU" sz="3600" dirty="0" smtClean="0">
                <a:solidFill>
                  <a:srgbClr val="4567C7"/>
                </a:solidFill>
              </a:rPr>
              <a:t>(1940 – )</a:t>
            </a:r>
            <a:br>
              <a:rPr lang="hu-HU" sz="3600" dirty="0" smtClean="0">
                <a:solidFill>
                  <a:srgbClr val="4567C7"/>
                </a:solidFill>
              </a:rPr>
            </a:br>
            <a:r>
              <a:rPr lang="hu-HU" sz="3600" dirty="0" smtClean="0">
                <a:solidFill>
                  <a:srgbClr val="4567C7"/>
                </a:solidFill>
              </a:rPr>
              <a:t>testnevelő tanár, mesteredző</a:t>
            </a: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0" y="4462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600" dirty="0" smtClean="0">
                <a:solidFill>
                  <a:srgbClr val="4567C7"/>
                </a:solidFill>
                <a:latin typeface="Georgia" pitchFamily="18" charset="0"/>
              </a:rPr>
              <a:t>2015-ben a </a:t>
            </a:r>
            <a:r>
              <a:rPr lang="hu-HU" sz="3600" dirty="0">
                <a:solidFill>
                  <a:srgbClr val="4567C7"/>
                </a:solidFill>
                <a:latin typeface="Georgia" pitchFamily="18" charset="0"/>
              </a:rPr>
              <a:t>Magyar Tornasport</a:t>
            </a:r>
            <a:br>
              <a:rPr lang="hu-HU" sz="3600" dirty="0">
                <a:solidFill>
                  <a:srgbClr val="4567C7"/>
                </a:solidFill>
                <a:latin typeface="Georgia" pitchFamily="18" charset="0"/>
              </a:rPr>
            </a:br>
            <a:r>
              <a:rPr lang="hu-HU" sz="3600" dirty="0">
                <a:solidFill>
                  <a:srgbClr val="4567C7"/>
                </a:solidFill>
                <a:latin typeface="Georgia" pitchFamily="18" charset="0"/>
              </a:rPr>
              <a:t>Halhatatlanjainak Klubjába került</a:t>
            </a:r>
            <a:br>
              <a:rPr lang="hu-HU" sz="3600" dirty="0">
                <a:solidFill>
                  <a:srgbClr val="4567C7"/>
                </a:solidFill>
                <a:latin typeface="Georgia" pitchFamily="18" charset="0"/>
              </a:rPr>
            </a:br>
            <a:r>
              <a:rPr lang="hu-HU" sz="3600" dirty="0" smtClean="0">
                <a:solidFill>
                  <a:srgbClr val="4567C7"/>
                </a:solidFill>
                <a:latin typeface="Georgia" pitchFamily="18" charset="0"/>
              </a:rPr>
              <a:t>életmű kategóriában</a:t>
            </a:r>
            <a:r>
              <a:rPr lang="hu-HU" sz="3600" dirty="0">
                <a:solidFill>
                  <a:srgbClr val="4567C7"/>
                </a:solidFill>
                <a:latin typeface="Georgia" pitchFamily="18" charset="0"/>
              </a:rPr>
              <a:t>:</a:t>
            </a:r>
          </a:p>
        </p:txBody>
      </p:sp>
      <p:sp>
        <p:nvSpPr>
          <p:cNvPr id="7" name="Téglalap 6"/>
          <p:cNvSpPr/>
          <p:nvPr/>
        </p:nvSpPr>
        <p:spPr>
          <a:xfrm>
            <a:off x="1259240" y="4409236"/>
            <a:ext cx="662553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567C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+mn-cs"/>
              </a:rPr>
              <a:t>Dr. TÓTH ERNŐ</a:t>
            </a:r>
            <a:endParaRPr lang="hu-HU" sz="6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4567C7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6" name="Kép 5" descr="TothErnő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845104"/>
            <a:ext cx="1995287" cy="2520000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VIVALDI_Concerto_TothErno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539552" y="404664"/>
            <a:ext cx="799288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FFFF00"/>
                </a:solidFill>
                <a:latin typeface="Georgia" pitchFamily="18" charset="0"/>
              </a:rPr>
              <a:t>Kanyó Éva gerenda gyakorlata</a:t>
            </a:r>
            <a:endParaRPr lang="hu-HU" dirty="0"/>
          </a:p>
        </p:txBody>
      </p:sp>
      <p:pic>
        <p:nvPicPr>
          <p:cNvPr id="4" name="Kanyo_gerenda1978ˍ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412776"/>
            <a:ext cx="6088707" cy="4744447"/>
          </a:xfrm>
          <a:prstGeom prst="rect">
            <a:avLst/>
          </a:prstGeom>
        </p:spPr>
      </p:pic>
    </p:spTree>
  </p:cSld>
  <p:clrMapOvr>
    <a:masterClrMapping/>
  </p:clrMapOvr>
  <p:transition spd="med" advClick="0" advTm="9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9512" y="836712"/>
            <a:ext cx="4680520" cy="4968552"/>
          </a:xfrm>
        </p:spPr>
        <p:txBody>
          <a:bodyPr/>
          <a:lstStyle/>
          <a:p>
            <a:r>
              <a:rPr lang="hu-HU" dirty="0" smtClean="0"/>
              <a:t>Müller Judit 1976-ban az </a:t>
            </a:r>
            <a:r>
              <a:rPr lang="hu-HU" dirty="0" err="1" smtClean="0"/>
              <a:t>Oviedo</a:t>
            </a:r>
            <a:r>
              <a:rPr lang="hu-HU" dirty="0" smtClean="0"/>
              <a:t> világ kupán minden szeren bekerült a fináléba és összetettben hatodik lett. Gáspár Csilla szerepelt az Los Angeles-i olimpiára készülő női tornász válogatottban 1984-ben. Sajnos, nem utazhattak az olimpiára.</a:t>
            </a:r>
          </a:p>
          <a:p>
            <a:endParaRPr lang="hu-HU" dirty="0" smtClean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788024" y="260648"/>
            <a:ext cx="4104456" cy="6408712"/>
            <a:chOff x="4788024" y="260648"/>
            <a:chExt cx="4104456" cy="6408712"/>
          </a:xfrm>
        </p:grpSpPr>
        <p:pic>
          <p:nvPicPr>
            <p:cNvPr id="3" name="Kép 2" descr="toth_erno_004.jp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10000"/>
            </a:blip>
            <a:srcRect l="3205" t="2326" r="3842" b="2326"/>
            <a:stretch>
              <a:fillRect/>
            </a:stretch>
          </p:blipFill>
          <p:spPr>
            <a:xfrm>
              <a:off x="5580112" y="260648"/>
              <a:ext cx="2448272" cy="3461350"/>
            </a:xfrm>
            <a:prstGeom prst="roundRect">
              <a:avLst/>
            </a:prstGeom>
            <a:ln w="28575" cap="sq">
              <a:solidFill>
                <a:srgbClr val="4567C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Kép 3" descr="toth_erno_003.jp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/>
            </a:blip>
            <a:srcRect l="1985" t="34179" r="35326" b="7390"/>
            <a:stretch>
              <a:fillRect/>
            </a:stretch>
          </p:blipFill>
          <p:spPr>
            <a:xfrm>
              <a:off x="4788024" y="3933056"/>
              <a:ext cx="4104456" cy="2736304"/>
            </a:xfrm>
            <a:prstGeom prst="roundRect">
              <a:avLst/>
            </a:prstGeom>
            <a:ln w="28575" cap="sq">
              <a:solidFill>
                <a:srgbClr val="4567C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med" advClick="0" advTm="1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1080120"/>
          </a:xfrm>
        </p:spPr>
        <p:txBody>
          <a:bodyPr/>
          <a:lstStyle/>
          <a:p>
            <a:r>
              <a:rPr lang="hu-HU" dirty="0" smtClean="0"/>
              <a:t>Az 1992-es barcelonai olimpiai keretben két tanítványa szerepelt Kiss Mária és Kiss Andrea.</a:t>
            </a:r>
          </a:p>
        </p:txBody>
      </p:sp>
      <p:pic>
        <p:nvPicPr>
          <p:cNvPr id="4" name="Kép 3" descr="toth_erno_002.jpg"/>
          <p:cNvPicPr>
            <a:picLocks noChangeAspect="1"/>
          </p:cNvPicPr>
          <p:nvPr/>
        </p:nvPicPr>
        <p:blipFill>
          <a:blip r:embed="rId2" cstate="print"/>
          <a:srcRect l="1696" t="2319" r="3316" b="4703"/>
          <a:stretch>
            <a:fillRect/>
          </a:stretch>
        </p:blipFill>
        <p:spPr>
          <a:xfrm>
            <a:off x="885143" y="1268760"/>
            <a:ext cx="2894769" cy="2016000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toth_erno001.jpg"/>
          <p:cNvPicPr>
            <a:picLocks noChangeAspect="1"/>
          </p:cNvPicPr>
          <p:nvPr/>
        </p:nvPicPr>
        <p:blipFill>
          <a:blip r:embed="rId3" cstate="print"/>
          <a:srcRect l="3627" t="4717" r="3887" b="7101"/>
          <a:stretch>
            <a:fillRect/>
          </a:stretch>
        </p:blipFill>
        <p:spPr>
          <a:xfrm>
            <a:off x="5292081" y="1268760"/>
            <a:ext cx="2778811" cy="2016000"/>
          </a:xfrm>
          <a:prstGeom prst="roundRect">
            <a:avLst/>
          </a:prstGeom>
          <a:ln w="28575">
            <a:solidFill>
              <a:srgbClr val="4567C7"/>
            </a:solidFill>
          </a:ln>
        </p:spPr>
      </p:pic>
      <p:sp>
        <p:nvSpPr>
          <p:cNvPr id="8" name="Szövegdoboz 7"/>
          <p:cNvSpPr txBox="1"/>
          <p:nvPr/>
        </p:nvSpPr>
        <p:spPr>
          <a:xfrm>
            <a:off x="251520" y="4869160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rgbClr val="4567C7"/>
                </a:solidFill>
                <a:latin typeface="Georgia" pitchFamily="18" charset="0"/>
                <a:cs typeface="+mn-cs"/>
              </a:rPr>
              <a:t>1985 - 1996 között szakág vezetőként irányíthatta a legeredményesebb nevelési intézményének férfi-női tornaszakosztályát.</a:t>
            </a:r>
          </a:p>
        </p:txBody>
      </p:sp>
      <p:pic>
        <p:nvPicPr>
          <p:cNvPr id="9" name="Kép 8" descr="ksi_regi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6060" y="3645024"/>
            <a:ext cx="3491880" cy="1075184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16024" y="548680"/>
            <a:ext cx="8676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rgbClr val="4567C7"/>
                </a:solidFill>
                <a:latin typeface="Georgia" pitchFamily="18" charset="0"/>
                <a:cs typeface="+mn-cs"/>
              </a:rPr>
              <a:t>1972 - 1992 között a női tornász válogatott valamennyi VB és olimpiai felkészülésében részt vett.</a:t>
            </a:r>
          </a:p>
        </p:txBody>
      </p:sp>
      <p:pic>
        <p:nvPicPr>
          <p:cNvPr id="7" name="Kép 6" descr="toth_erno001_001.jpg"/>
          <p:cNvPicPr>
            <a:picLocks noChangeAspect="1"/>
          </p:cNvPicPr>
          <p:nvPr/>
        </p:nvPicPr>
        <p:blipFill>
          <a:blip r:embed="rId2" cstate="print"/>
          <a:srcRect l="5347" t="5979" r="5347" b="9981"/>
          <a:stretch>
            <a:fillRect/>
          </a:stretch>
        </p:blipFill>
        <p:spPr>
          <a:xfrm>
            <a:off x="1475656" y="1988840"/>
            <a:ext cx="6120680" cy="4483753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67744" y="1244367"/>
            <a:ext cx="66967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rgbClr val="4567C7"/>
                </a:solidFill>
                <a:latin typeface="Georgia" pitchFamily="18" charset="0"/>
                <a:cs typeface="+mn-cs"/>
              </a:rPr>
              <a:t>„Számomra nagyon kedves emlékező gondolatokat fogalmazok meg </a:t>
            </a:r>
            <a:br>
              <a:rPr lang="hu-HU" sz="3000" dirty="0" smtClean="0">
                <a:solidFill>
                  <a:srgbClr val="4567C7"/>
                </a:solidFill>
                <a:latin typeface="Georgia" pitchFamily="18" charset="0"/>
                <a:cs typeface="+mn-cs"/>
              </a:rPr>
            </a:br>
            <a:r>
              <a:rPr lang="hu-HU" sz="3000" dirty="0" smtClean="0">
                <a:solidFill>
                  <a:srgbClr val="4567C7"/>
                </a:solidFill>
                <a:latin typeface="Georgia" pitchFamily="18" charset="0"/>
                <a:cs typeface="+mn-cs"/>
              </a:rPr>
              <a:t>dr. Tóth Ernő volt kollégámmal, szakmai és emberi barátommal kapcsolatban. </a:t>
            </a:r>
          </a:p>
        </p:txBody>
      </p:sp>
      <p:pic>
        <p:nvPicPr>
          <p:cNvPr id="5" name="Kép 4" descr="maraczine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59"/>
            <a:ext cx="1872208" cy="1982339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251520" y="3692639"/>
            <a:ext cx="88924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rgbClr val="4567C7"/>
                </a:solidFill>
                <a:latin typeface="Georgia" pitchFamily="18" charset="0"/>
                <a:cs typeface="+mn-cs"/>
              </a:rPr>
              <a:t>Közel 30 éven át tartott a mi munka kapcsolatunk. A 70-es évek közepén a KSI torna szakosztályának átszervezése következtében lettünk közvetlen kollégák egy nagyon ügyes csoportnál. Onnan "nőtt ki" Kanyó Éva IBV győzelme a gerendán.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51520" y="570746"/>
            <a:ext cx="7704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rgbClr val="4567C7"/>
                </a:solidFill>
                <a:latin typeface="Georgia" pitchFamily="18" charset="0"/>
                <a:cs typeface="+mn-cs"/>
              </a:rPr>
              <a:t>Maráczi Márta emlékezése Tóth Ernőről:</a:t>
            </a:r>
          </a:p>
        </p:txBody>
      </p:sp>
    </p:spTree>
  </p:cSld>
  <p:clrMapOvr>
    <a:masterClrMapping/>
  </p:clrMapOvr>
  <p:transition spd="med"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KSI_szo_Tot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9876" y="260648"/>
            <a:ext cx="5488428" cy="3894839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51520" y="4293096"/>
            <a:ext cx="88924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rgbClr val="4567C7"/>
                </a:solidFill>
                <a:latin typeface="Georgia" pitchFamily="18" charset="0"/>
                <a:cs typeface="+mn-cs"/>
              </a:rPr>
              <a:t>A nyolcvanas években már más szakmai felállásban találkoztunk a tornateremben. Ernőnek tanítványai voltak a válogatott keretben, ahol korrekt módon segítette a válogatott munkáját is. Utólag hálás is lehetek érte.</a:t>
            </a:r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267744" y="476672"/>
            <a:ext cx="6732240" cy="2952328"/>
          </a:xfrm>
        </p:spPr>
        <p:txBody>
          <a:bodyPr/>
          <a:lstStyle/>
          <a:p>
            <a:r>
              <a:rPr lang="hu-HU" sz="3000" dirty="0" smtClean="0"/>
              <a:t>Ernő ezekben az években tiszteletre méltó torna elméleti dolgozatokkal jelentkezett </a:t>
            </a:r>
            <a:r>
              <a:rPr lang="hu-HU" sz="3000" dirty="0" err="1" smtClean="0"/>
              <a:t>mindannyiunknak</a:t>
            </a:r>
            <a:r>
              <a:rPr lang="hu-HU" sz="3000" dirty="0" smtClean="0"/>
              <a:t> példát mutatva. Nyugdíjas éveink előtt újból kollégák lettünk a </a:t>
            </a:r>
            <a:r>
              <a:rPr lang="hu-HU" sz="3000" dirty="0" err="1" smtClean="0"/>
              <a:t>KSI-ben</a:t>
            </a:r>
            <a:r>
              <a:rPr lang="hu-HU" sz="3000" dirty="0" smtClean="0"/>
              <a:t>, ahol már nagy rutinnal végeztük az utánpótlás </a:t>
            </a:r>
            <a:endParaRPr lang="hu-HU" sz="3000" dirty="0"/>
          </a:p>
        </p:txBody>
      </p:sp>
      <p:pic>
        <p:nvPicPr>
          <p:cNvPr id="3" name="Kép 2" descr="toth_erno_konyv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1891601" cy="2520280"/>
          </a:xfrm>
          <a:prstGeom prst="rect">
            <a:avLst/>
          </a:prstGeom>
        </p:spPr>
      </p:pic>
      <p:grpSp>
        <p:nvGrpSpPr>
          <p:cNvPr id="7" name="Csoportba foglalás 6"/>
          <p:cNvGrpSpPr/>
          <p:nvPr/>
        </p:nvGrpSpPr>
        <p:grpSpPr>
          <a:xfrm>
            <a:off x="326892" y="3429000"/>
            <a:ext cx="8220448" cy="2958084"/>
            <a:chOff x="326892" y="3429000"/>
            <a:chExt cx="8220448" cy="2958084"/>
          </a:xfrm>
        </p:grpSpPr>
        <p:pic>
          <p:nvPicPr>
            <p:cNvPr id="5" name="Kép 4" descr="TothE_csop11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892" y="3429000"/>
              <a:ext cx="4677156" cy="2907792"/>
            </a:xfrm>
            <a:prstGeom prst="roundRect">
              <a:avLst/>
            </a:prstGeom>
            <a:ln w="28575" cap="sq">
              <a:solidFill>
                <a:srgbClr val="4567C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Kép 5" descr="TothE_Jordanov_csop12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0112" y="3429000"/>
              <a:ext cx="2967228" cy="2958084"/>
            </a:xfrm>
            <a:prstGeom prst="roundRect">
              <a:avLst/>
            </a:prstGeom>
            <a:ln w="28575" cap="sq">
              <a:solidFill>
                <a:srgbClr val="4567C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med" advClick="0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1520" y="33265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 smtClean="0">
                <a:solidFill>
                  <a:srgbClr val="4567C7"/>
                </a:solidFill>
                <a:latin typeface="Georgia" pitchFamily="18" charset="0"/>
                <a:cs typeface="+mn-cs"/>
              </a:rPr>
              <a:t>nevelést és ezekben az években kerültünk közel egymáshoz igazán, mint két - kicsit megfáradt - idősödő, de a tornát nagyon szerető szakember.</a:t>
            </a:r>
            <a:br>
              <a:rPr lang="hu-HU" sz="3000" dirty="0" smtClean="0">
                <a:solidFill>
                  <a:srgbClr val="4567C7"/>
                </a:solidFill>
                <a:latin typeface="Georgia" pitchFamily="18" charset="0"/>
                <a:cs typeface="+mn-cs"/>
              </a:rPr>
            </a:br>
            <a:r>
              <a:rPr lang="hu-HU" sz="3000" dirty="0" smtClean="0">
                <a:solidFill>
                  <a:srgbClr val="4567C7"/>
                </a:solidFill>
                <a:latin typeface="Georgia" pitchFamily="18" charset="0"/>
                <a:cs typeface="+mn-cs"/>
              </a:rPr>
              <a:t>Jó szívvel gratulálok életútjához ezúton is!”</a:t>
            </a:r>
          </a:p>
        </p:txBody>
      </p:sp>
      <p:pic>
        <p:nvPicPr>
          <p:cNvPr id="5" name="Kép 4" descr="toth_erno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2938733" cy="3600400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 descr="KSI_edzok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564904"/>
            <a:ext cx="4800533" cy="3600400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260648"/>
            <a:ext cx="4824536" cy="6408712"/>
          </a:xfrm>
        </p:spPr>
        <p:txBody>
          <a:bodyPr/>
          <a:lstStyle/>
          <a:p>
            <a:r>
              <a:rPr lang="hu-HU" sz="2800" u="sng" dirty="0" smtClean="0"/>
              <a:t>Kitüntetései: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/>
              <a:t>Mesteredzői oklevél (1979 OTSH)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/>
              <a:t>„Kiváló utánpótlás nevelésért” Magyar Népköztársaság Elnöki Tanácsa (1986)</a:t>
            </a:r>
          </a:p>
          <a:p>
            <a:r>
              <a:rPr lang="hu-HU" sz="2800" u="sng" dirty="0" smtClean="0"/>
              <a:t>Tudományos munkái: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/>
              <a:t>„Modellezett oktatási módszer élvonalbeli tornásznők teljesítmény fokozására” TF doktori értekezés (1981)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/>
              <a:t>Doktorrá avatás 1982. (Torna sportágban elsőként doktorált a </a:t>
            </a:r>
            <a:r>
              <a:rPr lang="hu-HU" sz="2000" dirty="0" err="1" smtClean="0"/>
              <a:t>TF-en</a:t>
            </a:r>
            <a:r>
              <a:rPr lang="hu-HU" sz="2000" dirty="0" smtClean="0"/>
              <a:t>!)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/>
              <a:t>„ Női versenytorna edzéselmélete és módszertana” Sportpropaganda Vállalat, Bp. 1985.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/>
              <a:t>Tizenegy szakcikk a Magyar Torna c. kiadványban 1969-1978 között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/>
              <a:t>„Női torna tanterv”</a:t>
            </a:r>
            <a:br>
              <a:rPr lang="hu-HU" sz="2000" dirty="0" smtClean="0"/>
            </a:br>
            <a:r>
              <a:rPr lang="hu-HU" sz="2000" dirty="0" smtClean="0"/>
              <a:t>NUSI-UPI 2003. Bp.</a:t>
            </a:r>
          </a:p>
          <a:p>
            <a:endParaRPr lang="hu-HU" sz="2000" dirty="0"/>
          </a:p>
        </p:txBody>
      </p:sp>
      <p:pic>
        <p:nvPicPr>
          <p:cNvPr id="3" name="Kép 2" descr="toth_erno001_005.jpg"/>
          <p:cNvPicPr>
            <a:picLocks noChangeAspect="1"/>
          </p:cNvPicPr>
          <p:nvPr/>
        </p:nvPicPr>
        <p:blipFill>
          <a:blip r:embed="rId2" cstate="print"/>
          <a:srcRect l="3846" t="2623" b="1634"/>
          <a:stretch>
            <a:fillRect/>
          </a:stretch>
        </p:blipFill>
        <p:spPr>
          <a:xfrm>
            <a:off x="5148064" y="764704"/>
            <a:ext cx="3600400" cy="5256584"/>
          </a:xfrm>
          <a:prstGeom prst="roundRect">
            <a:avLst/>
          </a:prstGeom>
          <a:ln w="28575">
            <a:solidFill>
              <a:srgbClr val="4567C7"/>
            </a:solidFill>
          </a:ln>
        </p:spPr>
      </p:pic>
    </p:spTree>
  </p:cSld>
  <p:clrMapOvr>
    <a:masterClrMapping/>
  </p:clrMapOvr>
  <p:transition spd="med" advClick="0" advTm="2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2286000" y="458112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600" dirty="0">
                <a:solidFill>
                  <a:srgbClr val="4567C7"/>
                </a:solidFill>
                <a:latin typeface="Georgia" pitchFamily="18" charset="0"/>
              </a:rPr>
              <a:t>a Magyar Tornasport</a:t>
            </a:r>
            <a:br>
              <a:rPr lang="hu-HU" sz="3600" dirty="0">
                <a:solidFill>
                  <a:srgbClr val="4567C7"/>
                </a:solidFill>
                <a:latin typeface="Georgia" pitchFamily="18" charset="0"/>
              </a:rPr>
            </a:br>
            <a:r>
              <a:rPr lang="hu-HU" sz="3600" dirty="0" err="1">
                <a:solidFill>
                  <a:srgbClr val="4567C7"/>
                </a:solidFill>
                <a:latin typeface="Georgia" pitchFamily="18" charset="0"/>
              </a:rPr>
              <a:t>Halhatatlanja</a:t>
            </a:r>
            <a:endParaRPr lang="hu-HU" sz="3600" dirty="0">
              <a:solidFill>
                <a:srgbClr val="4567C7"/>
              </a:solidFill>
              <a:latin typeface="Georgia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59238" y="3645024"/>
            <a:ext cx="662553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567C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Dr. TÓTH ERNŐ</a:t>
            </a:r>
            <a:endParaRPr lang="hu-HU" sz="6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4567C7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8" name="Kép 7" descr="TothErn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574356" y="980728"/>
            <a:ext cx="1995288" cy="2520000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2060848"/>
            <a:ext cx="6336704" cy="2592288"/>
          </a:xfrm>
        </p:spPr>
        <p:txBody>
          <a:bodyPr/>
          <a:lstStyle/>
          <a:p>
            <a:r>
              <a:rPr lang="hu-HU" sz="3000" dirty="0" smtClean="0"/>
              <a:t>1959-ben jeles eredménnyel érettségizett a kiskunfélegyházi</a:t>
            </a:r>
            <a:br>
              <a:rPr lang="hu-HU" sz="3000" dirty="0" smtClean="0"/>
            </a:br>
            <a:r>
              <a:rPr lang="hu-HU" sz="3000" dirty="0" smtClean="0"/>
              <a:t>Petőfi Sándor Gimnáziumban, testnevelő tanára </a:t>
            </a:r>
            <a:r>
              <a:rPr lang="hu-HU" sz="3000" dirty="0" err="1" smtClean="0"/>
              <a:t>Tulit</a:t>
            </a:r>
            <a:r>
              <a:rPr lang="hu-HU" sz="3000" dirty="0" smtClean="0"/>
              <a:t> Péter volt.</a:t>
            </a:r>
          </a:p>
          <a:p>
            <a:pPr algn="just"/>
            <a:endParaRPr lang="hu-HU" sz="3000" dirty="0"/>
          </a:p>
        </p:txBody>
      </p:sp>
      <p:pic>
        <p:nvPicPr>
          <p:cNvPr id="3" name="Kép 2" descr="Tulit_Peter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060848"/>
            <a:ext cx="1368152" cy="2052228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Kép 3" descr="Tulit_Pete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136303"/>
            <a:ext cx="3312368" cy="2605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toth_er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664" y="548680"/>
            <a:ext cx="1527048" cy="1536192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2015716" y="76470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rgbClr val="4567C7"/>
                </a:solidFill>
                <a:latin typeface="Georgia" pitchFamily="18" charset="0"/>
                <a:cs typeface="+mn-cs"/>
              </a:rPr>
              <a:t>Tóth Ernő 1940. 09. 24-én</a:t>
            </a:r>
            <a:br>
              <a:rPr lang="hu-HU" sz="3000" dirty="0" smtClean="0">
                <a:solidFill>
                  <a:srgbClr val="4567C7"/>
                </a:solidFill>
                <a:latin typeface="Georgia" pitchFamily="18" charset="0"/>
                <a:cs typeface="+mn-cs"/>
              </a:rPr>
            </a:br>
            <a:r>
              <a:rPr lang="hu-HU" sz="3000" dirty="0" smtClean="0">
                <a:solidFill>
                  <a:srgbClr val="4567C7"/>
                </a:solidFill>
                <a:latin typeface="Georgia" pitchFamily="18" charset="0"/>
                <a:cs typeface="+mn-cs"/>
              </a:rPr>
              <a:t>született Kecskeméten.</a:t>
            </a:r>
          </a:p>
        </p:txBody>
      </p:sp>
      <p:pic>
        <p:nvPicPr>
          <p:cNvPr id="7" name="Kép 6" descr="Tulit_Peter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653136"/>
            <a:ext cx="2905125" cy="1571625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0" y="1052736"/>
            <a:ext cx="4392488" cy="4824536"/>
          </a:xfrm>
        </p:spPr>
        <p:txBody>
          <a:bodyPr/>
          <a:lstStyle/>
          <a:p>
            <a:r>
              <a:rPr lang="hu-HU" dirty="0" smtClean="0"/>
              <a:t>1960 és 1964 között végzett nappali tanári szakon a Magyar Testnevelési Főiskolán. Torna edzői oklevelet szerzett 1966-1969 között, a TF szakedzői szakát kitűnő eredménnyel végezte.</a:t>
            </a:r>
          </a:p>
        </p:txBody>
      </p:sp>
      <p:pic>
        <p:nvPicPr>
          <p:cNvPr id="4" name="Kép 3" descr="tf_cimer0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2592288" cy="2592288"/>
          </a:xfrm>
          <a:prstGeom prst="rect">
            <a:avLst/>
          </a:prstGeom>
        </p:spPr>
      </p:pic>
      <p:pic>
        <p:nvPicPr>
          <p:cNvPr id="5" name="Kép 4" descr="TF_epulet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284984"/>
            <a:ext cx="3960440" cy="2649318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2880320"/>
          </a:xfrm>
        </p:spPr>
        <p:txBody>
          <a:bodyPr/>
          <a:lstStyle/>
          <a:p>
            <a:r>
              <a:rPr lang="hu-HU" dirty="0" smtClean="0"/>
              <a:t>1962-1972 között a Vasas SC női tornaszakosztályában kezdte női torna edzői pályáját, először Békési Sándor irányítása mellett beosztott edzőként, majd 1968-1972 között, mint a sportiskola női tornaszakosztályának vezető edzőjeként.</a:t>
            </a:r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827584" y="3068960"/>
            <a:ext cx="7488832" cy="3420000"/>
            <a:chOff x="827584" y="3068960"/>
            <a:chExt cx="7488832" cy="3420000"/>
          </a:xfrm>
        </p:grpSpPr>
        <p:pic>
          <p:nvPicPr>
            <p:cNvPr id="4" name="Kép 3" descr="bekesi__001.jpg"/>
            <p:cNvPicPr>
              <a:picLocks noChangeAspect="1"/>
            </p:cNvPicPr>
            <p:nvPr/>
          </p:nvPicPr>
          <p:blipFill>
            <a:blip r:embed="rId2" cstate="print"/>
            <a:srcRect l="4179" t="2125" r="2994" b="4373"/>
            <a:stretch>
              <a:fillRect/>
            </a:stretch>
          </p:blipFill>
          <p:spPr>
            <a:xfrm flipH="1">
              <a:off x="5906871" y="3068960"/>
              <a:ext cx="2409545" cy="3420000"/>
            </a:xfrm>
            <a:prstGeom prst="roundRect">
              <a:avLst/>
            </a:prstGeom>
            <a:ln w="28575" cap="sq">
              <a:solidFill>
                <a:srgbClr val="4567C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Kép 4" descr="vasas_logo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38550" y="3068960"/>
              <a:ext cx="1866900" cy="1885950"/>
            </a:xfrm>
            <a:prstGeom prst="rect">
              <a:avLst/>
            </a:prstGeom>
          </p:spPr>
        </p:pic>
        <p:pic>
          <p:nvPicPr>
            <p:cNvPr id="7" name="Kép 6" descr="toth_ern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84" y="3429000"/>
              <a:ext cx="2448272" cy="2462932"/>
            </a:xfrm>
            <a:prstGeom prst="roundRect">
              <a:avLst/>
            </a:prstGeom>
            <a:ln w="28575" cap="sq">
              <a:solidFill>
                <a:srgbClr val="4567C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2016224"/>
          </a:xfrm>
        </p:spPr>
        <p:txBody>
          <a:bodyPr/>
          <a:lstStyle/>
          <a:p>
            <a:r>
              <a:rPr lang="hu-HU" dirty="0" smtClean="0"/>
              <a:t>Növendékeiből három tornászlány bekerült a felnőtt válogatottba, a hetvenes évek elején </a:t>
            </a:r>
            <a:r>
              <a:rPr lang="hu-HU" dirty="0" err="1" smtClean="0"/>
              <a:t>Medveczky</a:t>
            </a:r>
            <a:r>
              <a:rPr lang="hu-HU" dirty="0" smtClean="0"/>
              <a:t> Krisztina, Éder Ildikó, Bognár Erzsébet. </a:t>
            </a:r>
            <a:endParaRPr lang="hu-HU" dirty="0"/>
          </a:p>
        </p:txBody>
      </p:sp>
      <p:pic>
        <p:nvPicPr>
          <p:cNvPr id="3" name="Kép 2" descr="213_MEDVECZKY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2564904"/>
            <a:ext cx="2990079" cy="3672408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Kép 3" descr="1380727_538625479545336_1309911320_n.jpg"/>
          <p:cNvPicPr>
            <a:picLocks noChangeAspect="1"/>
          </p:cNvPicPr>
          <p:nvPr/>
        </p:nvPicPr>
        <p:blipFill>
          <a:blip r:embed="rId3" cstate="print"/>
          <a:srcRect t="2948"/>
          <a:stretch>
            <a:fillRect/>
          </a:stretch>
        </p:blipFill>
        <p:spPr>
          <a:xfrm>
            <a:off x="3923928" y="2708920"/>
            <a:ext cx="4748488" cy="3456384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620689"/>
            <a:ext cx="8892480" cy="2160240"/>
          </a:xfrm>
        </p:spPr>
        <p:txBody>
          <a:bodyPr/>
          <a:lstStyle/>
          <a:p>
            <a:r>
              <a:rPr lang="hu-HU" dirty="0" smtClean="0"/>
              <a:t>A Vasas SC tanítványok közül </a:t>
            </a:r>
            <a:r>
              <a:rPr lang="hu-HU" dirty="0" err="1" smtClean="0"/>
              <a:t>Medveczky</a:t>
            </a:r>
            <a:r>
              <a:rPr lang="hu-HU" dirty="0" smtClean="0"/>
              <a:t> Krisztina IBV aranyérmes 1974-ben, 1972-es müncheni olimpia játékokon a bronzérmes magyar csapat tagja volt. </a:t>
            </a:r>
          </a:p>
          <a:p>
            <a:endParaRPr lang="hu-HU" dirty="0"/>
          </a:p>
        </p:txBody>
      </p:sp>
      <p:pic>
        <p:nvPicPr>
          <p:cNvPr id="3" name="Kép 2" descr="212_MEDVECZKY_0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80928"/>
            <a:ext cx="2736304" cy="3723258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Kép 3" descr="1972_OLIMPIA_N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780928"/>
            <a:ext cx="4698818" cy="3722400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2448272"/>
          </a:xfrm>
        </p:spPr>
        <p:txBody>
          <a:bodyPr/>
          <a:lstStyle/>
          <a:p>
            <a:r>
              <a:rPr lang="hu-HU" dirty="0" smtClean="0"/>
              <a:t>1973-2002 között a KSI női torna szakágában folytathatta edzői munkáját. A növendékei közül a felnőtt női válogatottba következők kerültek be: Kanyó Éva, </a:t>
            </a:r>
            <a:r>
              <a:rPr lang="hu-HU" dirty="0" err="1" smtClean="0"/>
              <a:t>Gabonyi</a:t>
            </a:r>
            <a:r>
              <a:rPr lang="hu-HU" dirty="0" smtClean="0"/>
              <a:t> Erika, Müller Judit, Cselényi Edit, Káldi Zsuzsa, Fekete Erzsébet.</a:t>
            </a:r>
            <a:endParaRPr lang="hu-HU" dirty="0"/>
          </a:p>
        </p:txBody>
      </p:sp>
      <p:pic>
        <p:nvPicPr>
          <p:cNvPr id="3" name="Kép 2" descr="ksi_se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429000"/>
            <a:ext cx="2041097" cy="2160240"/>
          </a:xfrm>
          <a:prstGeom prst="rect">
            <a:avLst/>
          </a:prstGeom>
        </p:spPr>
      </p:pic>
      <p:pic>
        <p:nvPicPr>
          <p:cNvPr id="4" name="Kép 3" descr="KSIcsapat_totherno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780928"/>
            <a:ext cx="5760640" cy="3636405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2232248"/>
          </a:xfrm>
        </p:spPr>
        <p:txBody>
          <a:bodyPr/>
          <a:lstStyle/>
          <a:p>
            <a:r>
              <a:rPr lang="hu-HU" dirty="0" smtClean="0"/>
              <a:t>Az ifjúsági válogatottba került Bukta Ilona, Sátori Klára, Moldvai Judit. Az ifjúsági barátság versenyen ez a csapat bronzérmet szerzett, </a:t>
            </a:r>
            <a:br>
              <a:rPr lang="hu-HU" dirty="0" smtClean="0"/>
            </a:br>
            <a:r>
              <a:rPr lang="hu-HU" dirty="0" smtClean="0"/>
              <a:t>Győr 1976. Kanyó aranyérmes gerendán. </a:t>
            </a:r>
          </a:p>
          <a:p>
            <a:endParaRPr lang="hu-HU" dirty="0"/>
          </a:p>
        </p:txBody>
      </p:sp>
      <p:pic>
        <p:nvPicPr>
          <p:cNvPr id="5" name="Kép 4" descr="KanyoEva02.jpg"/>
          <p:cNvPicPr>
            <a:picLocks noChangeAspect="1"/>
          </p:cNvPicPr>
          <p:nvPr/>
        </p:nvPicPr>
        <p:blipFill>
          <a:blip r:embed="rId2" cstate="print"/>
          <a:srcRect b="9803"/>
          <a:stretch>
            <a:fillRect/>
          </a:stretch>
        </p:blipFill>
        <p:spPr>
          <a:xfrm flipH="1">
            <a:off x="395536" y="2204864"/>
            <a:ext cx="3414198" cy="4176464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Kép 3" descr="kanyo_emlekverse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7" y="2564904"/>
            <a:ext cx="4512501" cy="3384376"/>
          </a:xfrm>
          <a:prstGeom prst="roundRect">
            <a:avLst/>
          </a:prstGeom>
          <a:ln w="28575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3645024"/>
            <a:ext cx="8712968" cy="3024335"/>
          </a:xfrm>
        </p:spPr>
        <p:txBody>
          <a:bodyPr/>
          <a:lstStyle/>
          <a:p>
            <a:r>
              <a:rPr lang="hu-HU" dirty="0" smtClean="0"/>
              <a:t>Az 1978-as strasbourgi világbajnokságon negyedik helyen végzett csapatba Kanyó Éva és </a:t>
            </a:r>
            <a:r>
              <a:rPr lang="hu-HU" dirty="0" err="1" smtClean="0"/>
              <a:t>Gabonyi</a:t>
            </a:r>
            <a:r>
              <a:rPr lang="hu-HU" dirty="0" smtClean="0"/>
              <a:t> Erika került be. Kanyó Éva </a:t>
            </a:r>
            <a:r>
              <a:rPr lang="hu-HU" dirty="0" err="1" smtClean="0"/>
              <a:t>Nadia</a:t>
            </a:r>
            <a:r>
              <a:rPr lang="hu-HU" dirty="0" smtClean="0"/>
              <a:t> </a:t>
            </a:r>
            <a:r>
              <a:rPr lang="hu-HU" dirty="0" err="1" smtClean="0"/>
              <a:t>Comanecivel</a:t>
            </a:r>
            <a:r>
              <a:rPr lang="hu-HU" dirty="0" smtClean="0"/>
              <a:t> azonos pontszámmal </a:t>
            </a:r>
            <a:r>
              <a:rPr lang="hu-HU" dirty="0" err="1" smtClean="0"/>
              <a:t>finalista</a:t>
            </a:r>
            <a:r>
              <a:rPr lang="hu-HU" dirty="0" smtClean="0"/>
              <a:t> volt a gerendán, sajnos egy kisebb rontás miatt nem szerezhetett érmet.</a:t>
            </a:r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395536" y="476672"/>
            <a:ext cx="7848872" cy="2952328"/>
            <a:chOff x="395536" y="476672"/>
            <a:chExt cx="7848872" cy="2952328"/>
          </a:xfrm>
        </p:grpSpPr>
        <p:pic>
          <p:nvPicPr>
            <p:cNvPr id="4" name="Kép 3" descr="toth_erno05_001.jpg"/>
            <p:cNvPicPr>
              <a:picLocks noChangeAspect="1"/>
            </p:cNvPicPr>
            <p:nvPr/>
          </p:nvPicPr>
          <p:blipFill>
            <a:blip r:embed="rId2" cstate="print"/>
            <a:srcRect l="2381" t="1173" r="2381" b="2353"/>
            <a:stretch>
              <a:fillRect/>
            </a:stretch>
          </p:blipFill>
          <p:spPr>
            <a:xfrm>
              <a:off x="5364088" y="476672"/>
              <a:ext cx="2880320" cy="2952328"/>
            </a:xfrm>
            <a:prstGeom prst="roundRect">
              <a:avLst/>
            </a:prstGeom>
            <a:ln w="28575" cap="sq">
              <a:solidFill>
                <a:srgbClr val="4567C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Kép 4" descr="KanyoEva00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536" y="477000"/>
              <a:ext cx="4418717" cy="2952000"/>
            </a:xfrm>
            <a:prstGeom prst="roundRect">
              <a:avLst/>
            </a:prstGeom>
            <a:ln w="28575" cap="sq">
              <a:solidFill>
                <a:srgbClr val="4567C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541</Words>
  <Application>Microsoft Office PowerPoint</Application>
  <PresentationFormat>Diavetítés a képernyőre (4:3 oldalarány)</PresentationFormat>
  <Paragraphs>34</Paragraphs>
  <Slides>19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papa</dc:creator>
  <cp:lastModifiedBy>papa</cp:lastModifiedBy>
  <cp:revision>205</cp:revision>
  <dcterms:created xsi:type="dcterms:W3CDTF">2014-01-04T22:20:51Z</dcterms:created>
  <dcterms:modified xsi:type="dcterms:W3CDTF">2015-09-05T19:36:59Z</dcterms:modified>
</cp:coreProperties>
</file>